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sldIdLst>
    <p:sldId id="256" r:id="rId2"/>
    <p:sldId id="257" r:id="rId3"/>
    <p:sldId id="294" r:id="rId4"/>
    <p:sldId id="282" r:id="rId5"/>
    <p:sldId id="275" r:id="rId6"/>
    <p:sldId id="283" r:id="rId7"/>
    <p:sldId id="261" r:id="rId8"/>
    <p:sldId id="279" r:id="rId9"/>
    <p:sldId id="280" r:id="rId10"/>
    <p:sldId id="258" r:id="rId11"/>
    <p:sldId id="264" r:id="rId12"/>
    <p:sldId id="296" r:id="rId13"/>
    <p:sldId id="297" r:id="rId14"/>
    <p:sldId id="298" r:id="rId15"/>
    <p:sldId id="299" r:id="rId16"/>
    <p:sldId id="300" r:id="rId17"/>
    <p:sldId id="307" r:id="rId18"/>
    <p:sldId id="262" r:id="rId19"/>
    <p:sldId id="301" r:id="rId20"/>
    <p:sldId id="302" r:id="rId21"/>
    <p:sldId id="303" r:id="rId22"/>
    <p:sldId id="304" r:id="rId23"/>
    <p:sldId id="265" r:id="rId24"/>
    <p:sldId id="267" r:id="rId25"/>
  </p:sldIdLst>
  <p:sldSz cx="6858000" cy="9906000" type="A4"/>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9266EA-4E4E-4668-B1BE-1FD7FF9F57F6}">
          <p14:sldIdLst>
            <p14:sldId id="256"/>
            <p14:sldId id="257"/>
            <p14:sldId id="294"/>
            <p14:sldId id="282"/>
            <p14:sldId id="275"/>
            <p14:sldId id="283"/>
            <p14:sldId id="261"/>
            <p14:sldId id="279"/>
            <p14:sldId id="280"/>
            <p14:sldId id="258"/>
            <p14:sldId id="264"/>
            <p14:sldId id="296"/>
            <p14:sldId id="297"/>
            <p14:sldId id="298"/>
            <p14:sldId id="299"/>
          </p14:sldIdLst>
        </p14:section>
        <p14:section name="Untitled Section" id="{26328BED-DC31-4073-A361-535BFE1B9AE3}">
          <p14:sldIdLst>
            <p14:sldId id="300"/>
            <p14:sldId id="307"/>
            <p14:sldId id="262"/>
            <p14:sldId id="301"/>
            <p14:sldId id="302"/>
            <p14:sldId id="303"/>
            <p14:sldId id="304"/>
            <p14:sldId id="265"/>
            <p14:sldId id="267"/>
          </p14:sldIdLst>
        </p14:section>
      </p14:sectionLst>
    </p:ex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sa Chandna" initials="YC" lastIdx="18" clrIdx="0"/>
  <p:cmAuthor id="1" name="Ghaydaa Y Fahim Ali" initials="GYFA" lastIdx="16" clrIdx="1">
    <p:extLst>
      <p:ext uri="{19B8F6BF-5375-455C-9EA6-DF929625EA0E}">
        <p15:presenceInfo xmlns:p15="http://schemas.microsoft.com/office/powerpoint/2012/main" userId="S-1-5-21-876378617-1490751924-622671684-819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656"/>
    <a:srgbClr val="0088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63" autoAdjust="0"/>
    <p:restoredTop sz="93979" autoAdjust="0"/>
  </p:normalViewPr>
  <p:slideViewPr>
    <p:cSldViewPr snapToGrid="0" snapToObjects="1">
      <p:cViewPr>
        <p:scale>
          <a:sx n="73" d="100"/>
          <a:sy n="73" d="100"/>
        </p:scale>
        <p:origin x="1974" y="-1314"/>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678A0DB-1BAE-EB4C-B267-59B1DAACF95E}" type="datetimeFigureOut">
              <a:rPr lang="en-US" smtClean="0"/>
              <a:t>9/18/2019</a:t>
            </a:fld>
            <a:endParaRPr lang="en-US"/>
          </a:p>
        </p:txBody>
      </p:sp>
      <p:sp>
        <p:nvSpPr>
          <p:cNvPr id="4" name="Slide Image Placeholder 3"/>
          <p:cNvSpPr>
            <a:spLocks noGrp="1" noRot="1" noChangeAspect="1"/>
          </p:cNvSpPr>
          <p:nvPr>
            <p:ph type="sldImg" idx="2"/>
          </p:nvPr>
        </p:nvSpPr>
        <p:spPr>
          <a:xfrm>
            <a:off x="2419350" y="1162050"/>
            <a:ext cx="21717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E7BF5E3-D905-994F-AC78-D379AA7BF5D2}" type="slidenum">
              <a:rPr lang="en-US" smtClean="0"/>
              <a:t>‹#›</a:t>
            </a:fld>
            <a:endParaRPr lang="en-US"/>
          </a:p>
        </p:txBody>
      </p:sp>
    </p:spTree>
    <p:extLst>
      <p:ext uri="{BB962C8B-B14F-4D97-AF65-F5344CB8AC3E}">
        <p14:creationId xmlns:p14="http://schemas.microsoft.com/office/powerpoint/2010/main" val="208711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BF5E3-D905-994F-AC78-D379AA7BF5D2}" type="slidenum">
              <a:rPr lang="en-US" smtClean="0"/>
              <a:t>5</a:t>
            </a:fld>
            <a:endParaRPr lang="en-US"/>
          </a:p>
        </p:txBody>
      </p:sp>
    </p:spTree>
    <p:extLst>
      <p:ext uri="{BB962C8B-B14F-4D97-AF65-F5344CB8AC3E}">
        <p14:creationId xmlns:p14="http://schemas.microsoft.com/office/powerpoint/2010/main" val="16353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BF5E3-D905-994F-AC78-D379AA7BF5D2}" type="slidenum">
              <a:rPr lang="en-US" smtClean="0"/>
              <a:t>7</a:t>
            </a:fld>
            <a:endParaRPr lang="en-US"/>
          </a:p>
        </p:txBody>
      </p:sp>
    </p:spTree>
    <p:extLst>
      <p:ext uri="{BB962C8B-B14F-4D97-AF65-F5344CB8AC3E}">
        <p14:creationId xmlns:p14="http://schemas.microsoft.com/office/powerpoint/2010/main" val="353191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BF5E3-D905-994F-AC78-D379AA7BF5D2}" type="slidenum">
              <a:rPr lang="en-US" smtClean="0"/>
              <a:t>13</a:t>
            </a:fld>
            <a:endParaRPr lang="en-US"/>
          </a:p>
        </p:txBody>
      </p:sp>
    </p:spTree>
    <p:extLst>
      <p:ext uri="{BB962C8B-B14F-4D97-AF65-F5344CB8AC3E}">
        <p14:creationId xmlns:p14="http://schemas.microsoft.com/office/powerpoint/2010/main" val="170827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e26763182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3" name="Google Shape;213;g5e26763182_0_0:notes"/>
          <p:cNvSpPr>
            <a:spLocks noGrp="1" noRot="1" noChangeAspect="1"/>
          </p:cNvSpPr>
          <p:nvPr>
            <p:ph type="sldImg" idx="2"/>
          </p:nvPr>
        </p:nvSpPr>
        <p:spPr>
          <a:xfrm>
            <a:off x="2419350" y="1162050"/>
            <a:ext cx="21717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97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143A77-711A-7B41-8338-CF77DF25D201}"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F11A-1010-B846-BB8C-8D5D26C36A5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143A77-711A-7B41-8338-CF77DF25D201}"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F11A-1010-B846-BB8C-8D5D26C36A5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143A77-711A-7B41-8338-CF77DF25D201}"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F11A-1010-B846-BB8C-8D5D26C36A5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8C380E-B7D7-B84A-B317-57B1F6E13A62}"/>
              </a:ext>
            </a:extLst>
          </p:cNvPr>
          <p:cNvPicPr>
            <a:picLocks noChangeAspect="1"/>
          </p:cNvPicPr>
          <p:nvPr userDrawn="1"/>
        </p:nvPicPr>
        <p:blipFill>
          <a:blip r:embed="rId2"/>
          <a:stretch>
            <a:fillRect/>
          </a:stretch>
        </p:blipFill>
        <p:spPr>
          <a:xfrm>
            <a:off x="4278848" y="157316"/>
            <a:ext cx="2510325" cy="163215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143A77-711A-7B41-8338-CF77DF25D201}"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F11A-1010-B846-BB8C-8D5D26C36A5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143A77-711A-7B41-8338-CF77DF25D201}"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F11A-1010-B846-BB8C-8D5D26C36A5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143A77-711A-7B41-8338-CF77DF25D201}" type="datetimeFigureOut">
              <a:rPr lang="en-US" smtClean="0"/>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BBF11A-1010-B846-BB8C-8D5D26C36A5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143A77-711A-7B41-8338-CF77DF25D201}" type="datetimeFigureOut">
              <a:rPr lang="en-US" smtClean="0"/>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BBF11A-1010-B846-BB8C-8D5D26C36A5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43A77-711A-7B41-8338-CF77DF25D201}" type="datetimeFigureOut">
              <a:rPr lang="en-US" smtClean="0"/>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BBF11A-1010-B846-BB8C-8D5D26C36A5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0143A77-711A-7B41-8338-CF77DF25D201}"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F11A-1010-B846-BB8C-8D5D26C36A5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0143A77-711A-7B41-8338-CF77DF25D201}"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F11A-1010-B846-BB8C-8D5D26C36A5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143A77-711A-7B41-8338-CF77DF25D201}" type="datetimeFigureOut">
              <a:rPr lang="en-US" smtClean="0"/>
              <a:t>9/18/2019</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6BBF11A-1010-B846-BB8C-8D5D26C36A55}" type="slidenum">
              <a:rPr lang="en-US" smtClean="0"/>
              <a:t>‹#›</a:t>
            </a:fld>
            <a:endParaRPr lang="en-US"/>
          </a:p>
        </p:txBody>
      </p:sp>
    </p:spTree>
    <p:extLst>
      <p:ext uri="{BB962C8B-B14F-4D97-AF65-F5344CB8AC3E}">
        <p14:creationId xmlns:p14="http://schemas.microsoft.com/office/powerpoint/2010/main" val="585208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hbku.edu.q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0.png"/><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png"/><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E86BAA-8EE7-AE4E-9F6E-4FE269DA5B7F}"/>
              </a:ext>
            </a:extLst>
          </p:cNvPr>
          <p:cNvPicPr>
            <a:picLocks noChangeAspect="1"/>
          </p:cNvPicPr>
          <p:nvPr/>
        </p:nvPicPr>
        <p:blipFill>
          <a:blip r:embed="rId2"/>
          <a:stretch>
            <a:fillRect/>
          </a:stretch>
        </p:blipFill>
        <p:spPr>
          <a:xfrm flipH="1">
            <a:off x="10509" y="3457903"/>
            <a:ext cx="6898073" cy="6469117"/>
          </a:xfrm>
          <a:prstGeom prst="rect">
            <a:avLst/>
          </a:prstGeom>
        </p:spPr>
      </p:pic>
      <p:pic>
        <p:nvPicPr>
          <p:cNvPr id="6" name="Picture 5">
            <a:extLst>
              <a:ext uri="{FF2B5EF4-FFF2-40B4-BE49-F238E27FC236}">
                <a16:creationId xmlns:a16="http://schemas.microsoft.com/office/drawing/2014/main" id="{13A18ED4-F664-3448-AF94-D4711D6D68F6}"/>
              </a:ext>
            </a:extLst>
          </p:cNvPr>
          <p:cNvPicPr>
            <a:picLocks noChangeAspect="1"/>
          </p:cNvPicPr>
          <p:nvPr/>
        </p:nvPicPr>
        <p:blipFill>
          <a:blip r:embed="rId3"/>
          <a:stretch>
            <a:fillRect/>
          </a:stretch>
        </p:blipFill>
        <p:spPr>
          <a:xfrm>
            <a:off x="3263900" y="0"/>
            <a:ext cx="3594100" cy="2336800"/>
          </a:xfrm>
          <a:prstGeom prst="rect">
            <a:avLst/>
          </a:prstGeom>
        </p:spPr>
      </p:pic>
    </p:spTree>
    <p:extLst>
      <p:ext uri="{BB962C8B-B14F-4D97-AF65-F5344CB8AC3E}">
        <p14:creationId xmlns:p14="http://schemas.microsoft.com/office/powerpoint/2010/main" val="249681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457200" y="1828800"/>
            <a:ext cx="5915025" cy="285316"/>
          </a:xfrm>
        </p:spPr>
        <p:txBody>
          <a:bodyPr lIns="0" tIns="0" rIns="0" bIns="0">
            <a:normAutofit/>
          </a:bodyPr>
          <a:lstStyle/>
          <a:p>
            <a:pPr algn="r" rtl="1"/>
            <a:r>
              <a:rPr lang="ar-AE" sz="1600" b="1" dirty="0">
                <a:solidFill>
                  <a:srgbClr val="0088CE"/>
                </a:solidFill>
                <a:latin typeface="Tahoma" panose="020B0604030504040204" pitchFamily="34" charset="0"/>
                <a:ea typeface="Tahoma" panose="020B0604030504040204" pitchFamily="34" charset="0"/>
                <a:cs typeface="Tahoma" panose="020B0604030504040204" pitchFamily="34" charset="0"/>
              </a:rPr>
              <a:t>البرامج الأكاديمية</a:t>
            </a:r>
            <a:endPar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10"/>
          <p:cNvSpPr>
            <a:spLocks noGrp="1"/>
          </p:cNvSpPr>
          <p:nvPr>
            <p:ph idx="4294967295"/>
          </p:nvPr>
        </p:nvSpPr>
        <p:spPr>
          <a:xfrm>
            <a:off x="457200" y="2286000"/>
            <a:ext cx="5915025" cy="7380514"/>
          </a:xfrm>
        </p:spPr>
        <p:txBody>
          <a:bodyPr lIns="0" tIns="0" rIns="0" bIns="0">
            <a:noAutofit/>
          </a:bodyPr>
          <a:lstStyle/>
          <a:p>
            <a:pPr marL="0" indent="0" algn="just" rtl="1">
              <a:lnSpc>
                <a:spcPct val="100000"/>
              </a:lnSpc>
              <a:spcBef>
                <a:spcPts val="0"/>
              </a:spcBef>
              <a:buNone/>
            </a:pPr>
            <a:r>
              <a:rPr lang="ar-SA" sz="1000" b="1" u="sng" dirty="0">
                <a:solidFill>
                  <a:srgbClr val="1E1656"/>
                </a:solidFill>
                <a:latin typeface="Tahoma" panose="020B0604030504040204" pitchFamily="34" charset="0"/>
                <a:ea typeface="Tahoma" panose="020B0604030504040204" pitchFamily="34" charset="0"/>
                <a:cs typeface="Tahoma" panose="020B0604030504040204" pitchFamily="34" charset="0"/>
              </a:rPr>
              <a:t>كلية الدراسات الإسلامية</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الدكتوراه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في التمويل الإسلامي والاقتصاد</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ماجستير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الآداب في الأخلاق التطبيقية الإسلامية</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ماجستير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الآداب في الدراسات الإسلامية</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ماجستير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الآداب في الإسلام والشؤون الدولية</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ماجستير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العلوم في الفن والعمارة الإسلامية والعمران</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ماجستير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العلوم في التمويل الإسلامي</a:t>
            </a:r>
          </a:p>
          <a:p>
            <a:pPr marL="0" indent="0" algn="just" rtl="1">
              <a:lnSpc>
                <a:spcPct val="100000"/>
              </a:lnSpc>
              <a:spcBef>
                <a:spcPts val="0"/>
              </a:spcBef>
              <a:buNone/>
            </a:pPr>
            <a:endParaRPr lang="en-US" sz="1000" b="1" u="sng"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just" rtl="1">
              <a:lnSpc>
                <a:spcPct val="100000"/>
              </a:lnSpc>
              <a:spcBef>
                <a:spcPts val="0"/>
              </a:spcBef>
              <a:buNone/>
            </a:pPr>
            <a:r>
              <a:rPr lang="ar-SA" sz="1000" b="1" u="sng" dirty="0">
                <a:solidFill>
                  <a:srgbClr val="1E1656"/>
                </a:solidFill>
                <a:latin typeface="Tahoma" panose="020B0604030504040204" pitchFamily="34" charset="0"/>
                <a:ea typeface="Tahoma" panose="020B0604030504040204" pitchFamily="34" charset="0"/>
                <a:cs typeface="Tahoma" panose="020B0604030504040204" pitchFamily="34" charset="0"/>
              </a:rPr>
              <a:t>كلية العلوم الإنسانية والاجتماعية</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الدكتوراه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في العلوم الإنسانية والاجتماعية </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ماجستير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الآداب في دراسات الترجمة</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ماجستير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الآداب في الترجمة السمعية البصرية‬‬‬‬‬‬‬‬‬‬‬‬‬</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ماجستير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الآداب في دراسات المرأة في المجتمع والتنمية</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ماجستير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الآداب في العلوم الإنسانية والمجتمعات الرقمية</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ماجستير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الآداب في التواصل بين الثقافات</a:t>
            </a:r>
          </a:p>
          <a:p>
            <a:pPr marL="0" indent="0" algn="just" rtl="1">
              <a:lnSpc>
                <a:spcPct val="100000"/>
              </a:lnSpc>
              <a:spcBef>
                <a:spcPts val="0"/>
              </a:spcBef>
              <a:buNone/>
            </a:pPr>
            <a:endParaRPr lang="en-US" sz="1000" b="1" u="sng"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just" rtl="1">
              <a:lnSpc>
                <a:spcPct val="100000"/>
              </a:lnSpc>
              <a:spcBef>
                <a:spcPts val="0"/>
              </a:spcBef>
              <a:buNone/>
            </a:pPr>
            <a:r>
              <a:rPr lang="ar-SA" sz="1000" b="1" u="sng" dirty="0">
                <a:solidFill>
                  <a:srgbClr val="1E1656"/>
                </a:solidFill>
                <a:latin typeface="Tahoma" panose="020B0604030504040204" pitchFamily="34" charset="0"/>
                <a:ea typeface="Tahoma" panose="020B0604030504040204" pitchFamily="34" charset="0"/>
                <a:cs typeface="Tahoma" panose="020B0604030504040204" pitchFamily="34" charset="0"/>
              </a:rPr>
              <a:t>كلية العلوم والهندسة</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ماجستير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العلوم في إدارة الأنشطة الرياضية والفعاليات</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ماجستير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نظم المعلومات في الإدارة الصحية</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الدكتوراه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في علوم الحاسوب وهندسته</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الدكتوراه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في الطاقة المستدامة</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الدكتوراه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في البيئة المستدامة</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الدكتوراه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في إدارة اللوجستيات والتوريد</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ماجستير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العلوم في الطاقة المستدامة</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ماجستير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العلوم في البيئة المستدامة</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ماجستير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العلوم في الأمن </a:t>
            </a:r>
            <a:r>
              <a:rPr lang="ar-SA" sz="1000" dirty="0" err="1">
                <a:solidFill>
                  <a:srgbClr val="1E1656"/>
                </a:solidFill>
                <a:latin typeface="Tahoma" panose="020B0604030504040204" pitchFamily="34" charset="0"/>
                <a:ea typeface="Tahoma" panose="020B0604030504040204" pitchFamily="34" charset="0"/>
                <a:cs typeface="Tahoma" panose="020B0604030504040204" pitchFamily="34" charset="0"/>
              </a:rPr>
              <a:t>السيبراني</a:t>
            </a:r>
            <a:endPar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ماجستير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العلوم في علوم البيانات وهندستها</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ماجستير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العلوم في إدارة اللوجستيات والتوريد</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ماجستير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تحليل البيانات في الإدارة الصحية</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بكالوريوس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العلوم في هندسة الحاسوب</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الماجستير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التنفيذي في الطاقة والموارد</a:t>
            </a:r>
          </a:p>
          <a:p>
            <a:pPr marL="0" indent="0" algn="just" rtl="1">
              <a:lnSpc>
                <a:spcPct val="100000"/>
              </a:lnSpc>
              <a:spcBef>
                <a:spcPts val="0"/>
              </a:spcBef>
              <a:buNone/>
            </a:pPr>
            <a:endParaRPr lang="en-US" sz="1000" b="1" u="sng"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just" rtl="1">
              <a:lnSpc>
                <a:spcPct val="100000"/>
              </a:lnSpc>
              <a:spcBef>
                <a:spcPts val="0"/>
              </a:spcBef>
              <a:buNone/>
            </a:pPr>
            <a:r>
              <a:rPr lang="ar-SA" sz="1000" b="1" u="sng" dirty="0">
                <a:solidFill>
                  <a:srgbClr val="1E1656"/>
                </a:solidFill>
                <a:latin typeface="Tahoma" panose="020B0604030504040204" pitchFamily="34" charset="0"/>
                <a:ea typeface="Tahoma" panose="020B0604030504040204" pitchFamily="34" charset="0"/>
                <a:cs typeface="Tahoma" panose="020B0604030504040204" pitchFamily="34" charset="0"/>
              </a:rPr>
              <a:t>كلية القانون </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الدكتوراه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في العلوم القانونية </a:t>
            </a: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a:t>
            </a:r>
            <a:r>
              <a:rPr lang="en-US"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(SJD</a:t>
            </a:r>
            <a:endParaRPr lang="en-US" sz="10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دكتور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في القانون </a:t>
            </a: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a:t>
            </a:r>
            <a:r>
              <a:rPr lang="en-US"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JD</a:t>
            </a:r>
            <a:r>
              <a:rPr lang="ar-Q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a:t>
            </a:r>
            <a:endParaRPr lang="en-US" sz="1000" dirty="0" smtClean="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الماجستير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في القانون الدولي والشؤون الخارجية</a:t>
            </a:r>
          </a:p>
          <a:p>
            <a:pPr marL="0" indent="0" algn="just" rtl="1">
              <a:lnSpc>
                <a:spcPct val="100000"/>
              </a:lnSpc>
              <a:spcBef>
                <a:spcPts val="0"/>
              </a:spcBef>
              <a:buNone/>
            </a:pPr>
            <a:r>
              <a:rPr lang="ar-S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الماجستير </a:t>
            </a:r>
            <a:r>
              <a:rPr lang="ar-SA" sz="1000" dirty="0">
                <a:solidFill>
                  <a:srgbClr val="1E1656"/>
                </a:solidFill>
                <a:latin typeface="Tahoma" panose="020B0604030504040204" pitchFamily="34" charset="0"/>
                <a:ea typeface="Tahoma" panose="020B0604030504040204" pitchFamily="34" charset="0"/>
                <a:cs typeface="Tahoma" panose="020B0604030504040204" pitchFamily="34" charset="0"/>
              </a:rPr>
              <a:t>في القانون الاقتصادي والتجاري الدولي </a:t>
            </a:r>
          </a:p>
          <a:p>
            <a:pPr marL="0" indent="0" algn="just" rtl="1">
              <a:lnSpc>
                <a:spcPct val="100000"/>
              </a:lnSpc>
              <a:spcBef>
                <a:spcPts val="0"/>
              </a:spcBef>
              <a:buNone/>
            </a:pPr>
            <a:endParaRPr lang="en-US" sz="1000" b="1" u="sng"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just" rtl="1">
              <a:lnSpc>
                <a:spcPct val="100000"/>
              </a:lnSpc>
              <a:spcBef>
                <a:spcPts val="0"/>
              </a:spcBef>
              <a:buNone/>
            </a:pPr>
            <a:r>
              <a:rPr lang="ar-AE" sz="1000" b="1" u="sng" dirty="0">
                <a:solidFill>
                  <a:srgbClr val="1E1656"/>
                </a:solidFill>
                <a:latin typeface="Tahoma" panose="020B0604030504040204" pitchFamily="34" charset="0"/>
                <a:ea typeface="Tahoma" panose="020B0604030504040204" pitchFamily="34" charset="0"/>
                <a:cs typeface="Tahoma" panose="020B0604030504040204" pitchFamily="34" charset="0"/>
              </a:rPr>
              <a:t>كلية العلوم الصحية والحيوية</a:t>
            </a:r>
          </a:p>
          <a:p>
            <a:pPr marL="0" indent="0" algn="just" rtl="1">
              <a:lnSpc>
                <a:spcPct val="100000"/>
              </a:lnSpc>
              <a:spcBef>
                <a:spcPts val="0"/>
              </a:spcBef>
              <a:buNone/>
            </a:pPr>
            <a:r>
              <a:rPr lang="ar-AE"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الدكتوراه </a:t>
            </a:r>
            <a:r>
              <a:rPr lang="ar-AE" sz="1000" dirty="0">
                <a:solidFill>
                  <a:srgbClr val="1E1656"/>
                </a:solidFill>
                <a:latin typeface="Tahoma" panose="020B0604030504040204" pitchFamily="34" charset="0"/>
                <a:ea typeface="Tahoma" panose="020B0604030504040204" pitchFamily="34" charset="0"/>
                <a:cs typeface="Tahoma" panose="020B0604030504040204" pitchFamily="34" charset="0"/>
              </a:rPr>
              <a:t>في علم الجينوم والطب الدقيق</a:t>
            </a:r>
          </a:p>
          <a:p>
            <a:pPr marL="0" indent="0" algn="just" rtl="1">
              <a:lnSpc>
                <a:spcPct val="100000"/>
              </a:lnSpc>
              <a:spcBef>
                <a:spcPts val="0"/>
              </a:spcBef>
              <a:buNone/>
            </a:pPr>
            <a:r>
              <a:rPr lang="ar-AE"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الدكتوراه </a:t>
            </a:r>
            <a:r>
              <a:rPr lang="ar-AE" sz="1000" dirty="0">
                <a:solidFill>
                  <a:srgbClr val="1E1656"/>
                </a:solidFill>
                <a:latin typeface="Tahoma" panose="020B0604030504040204" pitchFamily="34" charset="0"/>
                <a:ea typeface="Tahoma" panose="020B0604030504040204" pitchFamily="34" charset="0"/>
                <a:cs typeface="Tahoma" panose="020B0604030504040204" pitchFamily="34" charset="0"/>
              </a:rPr>
              <a:t>في العلوم البيولوجية والعلوم الطبية</a:t>
            </a:r>
          </a:p>
          <a:p>
            <a:pPr marL="0" indent="0" algn="just" rtl="1">
              <a:lnSpc>
                <a:spcPct val="100000"/>
              </a:lnSpc>
              <a:spcBef>
                <a:spcPts val="0"/>
              </a:spcBef>
              <a:buNone/>
            </a:pPr>
            <a:r>
              <a:rPr lang="ar-AE"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ماجستير </a:t>
            </a:r>
            <a:r>
              <a:rPr lang="ar-AE" sz="1000" dirty="0">
                <a:solidFill>
                  <a:srgbClr val="1E1656"/>
                </a:solidFill>
                <a:latin typeface="Tahoma" panose="020B0604030504040204" pitchFamily="34" charset="0"/>
                <a:ea typeface="Tahoma" panose="020B0604030504040204" pitchFamily="34" charset="0"/>
                <a:cs typeface="Tahoma" panose="020B0604030504040204" pitchFamily="34" charset="0"/>
              </a:rPr>
              <a:t>العلوم في علم الجينوم والطب الدقيق</a:t>
            </a:r>
          </a:p>
          <a:p>
            <a:pPr marL="0" indent="0" algn="just" rtl="1">
              <a:lnSpc>
                <a:spcPct val="100000"/>
              </a:lnSpc>
              <a:spcBef>
                <a:spcPts val="0"/>
              </a:spcBef>
              <a:buNone/>
            </a:pPr>
            <a:r>
              <a:rPr lang="ar-AE"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ماجستير </a:t>
            </a:r>
            <a:r>
              <a:rPr lang="ar-AE" sz="1000" dirty="0">
                <a:solidFill>
                  <a:srgbClr val="1E1656"/>
                </a:solidFill>
                <a:latin typeface="Tahoma" panose="020B0604030504040204" pitchFamily="34" charset="0"/>
                <a:ea typeface="Tahoma" panose="020B0604030504040204" pitchFamily="34" charset="0"/>
                <a:cs typeface="Tahoma" panose="020B0604030504040204" pitchFamily="34" charset="0"/>
              </a:rPr>
              <a:t>العلوم في العلوم البيولوجية والعلوم الطبية</a:t>
            </a:r>
          </a:p>
          <a:p>
            <a:pPr marL="0" indent="0" algn="just" rtl="1">
              <a:lnSpc>
                <a:spcPct val="100000"/>
              </a:lnSpc>
              <a:spcBef>
                <a:spcPts val="0"/>
              </a:spcBef>
              <a:buNone/>
            </a:pPr>
            <a:r>
              <a:rPr lang="ar-AE"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ماجستير </a:t>
            </a:r>
            <a:r>
              <a:rPr lang="ar-AE" sz="1000" dirty="0">
                <a:solidFill>
                  <a:srgbClr val="1E1656"/>
                </a:solidFill>
                <a:latin typeface="Tahoma" panose="020B0604030504040204" pitchFamily="34" charset="0"/>
                <a:ea typeface="Tahoma" panose="020B0604030504040204" pitchFamily="34" charset="0"/>
                <a:cs typeface="Tahoma" panose="020B0604030504040204" pitchFamily="34" charset="0"/>
              </a:rPr>
              <a:t>العلوم في علوم اللياقة البدنية </a:t>
            </a:r>
            <a:r>
              <a:rPr lang="ar-AE"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والصحة</a:t>
            </a:r>
            <a:endParaRPr lang="ar-QA" sz="1000" dirty="0" smtClean="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just" rtl="1">
              <a:lnSpc>
                <a:spcPct val="100000"/>
              </a:lnSpc>
              <a:spcBef>
                <a:spcPts val="0"/>
              </a:spcBef>
              <a:buNone/>
            </a:pPr>
            <a:endParaRPr lang="en-US" sz="1000" b="1" u="sng"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just" rtl="1">
              <a:lnSpc>
                <a:spcPct val="100000"/>
              </a:lnSpc>
              <a:spcBef>
                <a:spcPts val="0"/>
              </a:spcBef>
              <a:buNone/>
            </a:pPr>
            <a:r>
              <a:rPr lang="ar-QA" sz="1000" b="1" u="sng" dirty="0">
                <a:solidFill>
                  <a:srgbClr val="1E1656"/>
                </a:solidFill>
                <a:latin typeface="Tahoma" panose="020B0604030504040204" pitchFamily="34" charset="0"/>
                <a:ea typeface="Tahoma" panose="020B0604030504040204" pitchFamily="34" charset="0"/>
                <a:cs typeface="Tahoma" panose="020B0604030504040204" pitchFamily="34" charset="0"/>
              </a:rPr>
              <a:t>كلية السياسات العامة</a:t>
            </a:r>
          </a:p>
          <a:p>
            <a:pPr marL="0" indent="0" algn="just" rtl="1">
              <a:lnSpc>
                <a:spcPct val="100000"/>
              </a:lnSpc>
              <a:spcBef>
                <a:spcPts val="0"/>
              </a:spcBef>
              <a:buNone/>
            </a:pPr>
            <a:r>
              <a:rPr lang="ar-QA" sz="1000" dirty="0" smtClean="0">
                <a:solidFill>
                  <a:srgbClr val="1E1656"/>
                </a:solidFill>
                <a:latin typeface="Tahoma" panose="020B0604030504040204" pitchFamily="34" charset="0"/>
                <a:ea typeface="Tahoma" panose="020B0604030504040204" pitchFamily="34" charset="0"/>
                <a:cs typeface="Tahoma" panose="020B0604030504040204" pitchFamily="34" charset="0"/>
              </a:rPr>
              <a:t>ماجستير </a:t>
            </a:r>
            <a:r>
              <a:rPr lang="ar-QA" sz="1000" dirty="0">
                <a:solidFill>
                  <a:srgbClr val="1E1656"/>
                </a:solidFill>
                <a:latin typeface="Tahoma" panose="020B0604030504040204" pitchFamily="34" charset="0"/>
                <a:ea typeface="Tahoma" panose="020B0604030504040204" pitchFamily="34" charset="0"/>
                <a:cs typeface="Tahoma" panose="020B0604030504040204" pitchFamily="34" charset="0"/>
              </a:rPr>
              <a:t>السياسات العامة</a:t>
            </a:r>
          </a:p>
          <a:p>
            <a:pPr marL="0" indent="0" algn="just" rtl="1">
              <a:lnSpc>
                <a:spcPct val="100000"/>
              </a:lnSpc>
              <a:spcBef>
                <a:spcPts val="0"/>
              </a:spcBef>
              <a:buNone/>
            </a:pPr>
            <a:endParaRPr lang="en-US" sz="10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endParaRPr lang="en-US" sz="10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0954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5152" y="6192872"/>
            <a:ext cx="3429000" cy="276999"/>
          </a:xfrm>
          <a:prstGeom prst="rect">
            <a:avLst/>
          </a:prstGeom>
        </p:spPr>
        <p:txBody>
          <a:bodyPr>
            <a:spAutoFit/>
          </a:bodyPr>
          <a:lstStyle/>
          <a:p>
            <a:pPr>
              <a:spcAft>
                <a:spcPts val="600"/>
              </a:spcAft>
            </a:pPr>
            <a:endParaRPr lang="en-US" sz="1200" dirty="0">
              <a:latin typeface="+mj-lt"/>
            </a:endParaRPr>
          </a:p>
        </p:txBody>
      </p:sp>
      <p:sp>
        <p:nvSpPr>
          <p:cNvPr id="9" name="Rectangle 8"/>
          <p:cNvSpPr/>
          <p:nvPr/>
        </p:nvSpPr>
        <p:spPr>
          <a:xfrm>
            <a:off x="457200" y="5347252"/>
            <a:ext cx="5943600" cy="2993897"/>
          </a:xfrm>
          <a:prstGeom prst="rect">
            <a:avLst/>
          </a:prstGeom>
        </p:spPr>
        <p:txBody>
          <a:bodyPr wrap="square" lIns="0" tIns="0" rIns="0" bIns="0">
            <a:spAutoFit/>
          </a:bodyPr>
          <a:lstStyle/>
          <a:p>
            <a:pPr algn="r" rtl="1">
              <a:lnSpc>
                <a:spcPct val="150000"/>
              </a:lnSpc>
              <a:spcAft>
                <a:spcPts val="600"/>
              </a:spcAft>
            </a:pPr>
            <a:r>
              <a:rPr lang="ar-AE" sz="1200" b="1" dirty="0">
                <a:solidFill>
                  <a:srgbClr val="1E1656"/>
                </a:solidFill>
                <a:latin typeface="Tahoma" panose="020B0604030504040204" pitchFamily="34" charset="0"/>
                <a:ea typeface="Tahoma" panose="020B0604030504040204" pitchFamily="34" charset="0"/>
                <a:cs typeface="Tahoma" panose="020B0604030504040204" pitchFamily="34" charset="0"/>
              </a:rPr>
              <a:t>أمن الطاقة:</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كفاءة الطاقة،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النفط والغاز،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الطاقة ال</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متجدد</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ة</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lnSpc>
                <a:spcPct val="150000"/>
              </a:lnSpc>
              <a:spcAft>
                <a:spcPts val="600"/>
              </a:spcAft>
            </a:pPr>
            <a:r>
              <a:rPr lang="ar-AE" sz="1200" b="1" dirty="0">
                <a:solidFill>
                  <a:srgbClr val="1E1656"/>
                </a:solidFill>
                <a:latin typeface="Tahoma" panose="020B0604030504040204" pitchFamily="34" charset="0"/>
                <a:ea typeface="Tahoma" panose="020B0604030504040204" pitchFamily="34" charset="0"/>
                <a:cs typeface="Tahoma" panose="020B0604030504040204" pitchFamily="34" charset="0"/>
              </a:rPr>
              <a:t>أمن المياه:</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إمكانات </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تحلية المياه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إعادة استخدام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مياه الصرف</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lnSpc>
                <a:spcPct val="150000"/>
              </a:lnSpc>
              <a:spcAft>
                <a:spcPts val="600"/>
              </a:spcAft>
            </a:pPr>
            <a:r>
              <a:rPr lang="ar-AE" sz="1200" b="1" dirty="0">
                <a:solidFill>
                  <a:srgbClr val="1E1656"/>
                </a:solidFill>
                <a:latin typeface="Tahoma" panose="020B0604030504040204" pitchFamily="34" charset="0"/>
                <a:ea typeface="Tahoma" panose="020B0604030504040204" pitchFamily="34" charset="0"/>
                <a:cs typeface="Tahoma" panose="020B0604030504040204" pitchFamily="34" charset="0"/>
              </a:rPr>
              <a:t>البيئة</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الاستدامة البيئية،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التغير المناخي</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lnSpc>
                <a:spcPct val="150000"/>
              </a:lnSpc>
              <a:spcAft>
                <a:spcPts val="600"/>
              </a:spcAft>
            </a:pPr>
            <a:r>
              <a:rPr lang="ar-AE" sz="1200" b="1" dirty="0">
                <a:solidFill>
                  <a:srgbClr val="1E1656"/>
                </a:solidFill>
                <a:latin typeface="Tahoma" panose="020B0604030504040204" pitchFamily="34" charset="0"/>
                <a:ea typeface="Tahoma" panose="020B0604030504040204" pitchFamily="34" charset="0"/>
                <a:cs typeface="Tahoma" panose="020B0604030504040204" pitchFamily="34" charset="0"/>
              </a:rPr>
              <a:t>الأمن السيبراني</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الحوسبة وتحليل البيانات،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التشفير،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أمن الشبكات</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lnSpc>
                <a:spcPct val="150000"/>
              </a:lnSpc>
              <a:spcAft>
                <a:spcPts val="600"/>
              </a:spcAft>
            </a:pPr>
            <a:r>
              <a:rPr lang="ar-AE" sz="1200" b="1" dirty="0">
                <a:solidFill>
                  <a:srgbClr val="1E1656"/>
                </a:solidFill>
                <a:latin typeface="Tahoma" panose="020B0604030504040204" pitchFamily="34" charset="0"/>
                <a:ea typeface="Tahoma" panose="020B0604030504040204" pitchFamily="34" charset="0"/>
                <a:cs typeface="Tahoma" panose="020B0604030504040204" pitchFamily="34" charset="0"/>
              </a:rPr>
              <a:t>العلوم الصحية</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السرطان،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السكري،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الاضطرابات العصبية</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 والجينوم والطب الدقيق</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lnSpc>
                <a:spcPct val="150000"/>
              </a:lnSpc>
              <a:spcAft>
                <a:spcPts val="600"/>
              </a:spcAft>
            </a:pPr>
            <a:r>
              <a:rPr lang="ar-AE" sz="1200" b="1" dirty="0">
                <a:solidFill>
                  <a:srgbClr val="1E1656"/>
                </a:solidFill>
                <a:latin typeface="Tahoma" panose="020B0604030504040204" pitchFamily="34" charset="0"/>
                <a:ea typeface="Tahoma" panose="020B0604030504040204" pitchFamily="34" charset="0"/>
                <a:cs typeface="Tahoma" panose="020B0604030504040204" pitchFamily="34" charset="0"/>
              </a:rPr>
              <a:t>العلوم الإنسانية والاجتماعية</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دراسات الترجمة،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الدراسات الشرق أوسطية</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lnSpc>
                <a:spcPct val="150000"/>
              </a:lnSpc>
              <a:spcAft>
                <a:spcPts val="600"/>
              </a:spcAft>
            </a:pPr>
            <a:r>
              <a:rPr lang="ar-AE" sz="1200" b="1" dirty="0">
                <a:solidFill>
                  <a:srgbClr val="1E1656"/>
                </a:solidFill>
                <a:latin typeface="Tahoma" panose="020B0604030504040204" pitchFamily="34" charset="0"/>
                <a:ea typeface="Tahoma" panose="020B0604030504040204" pitchFamily="34" charset="0"/>
                <a:cs typeface="Tahoma" panose="020B0604030504040204" pitchFamily="34" charset="0"/>
              </a:rPr>
              <a:t>الدراسات الإسلامية</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التمويل الإسلامي،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الأخلاق</a:t>
            </a:r>
            <a:r>
              <a:rPr lang="ar-QA" sz="1200" dirty="0" err="1">
                <a:solidFill>
                  <a:srgbClr val="1E1656"/>
                </a:solidFill>
                <a:latin typeface="Tahoma" panose="020B0604030504040204" pitchFamily="34" charset="0"/>
                <a:ea typeface="Tahoma" panose="020B0604030504040204" pitchFamily="34" charset="0"/>
                <a:cs typeface="Tahoma" panose="020B0604030504040204" pitchFamily="34" charset="0"/>
              </a:rPr>
              <a:t>يات</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الإسلامية </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والتشريع،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التجديد الإسلامي</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lnSpc>
                <a:spcPct val="150000"/>
              </a:lnSpc>
              <a:spcAft>
                <a:spcPts val="600"/>
              </a:spcAft>
            </a:pPr>
            <a:r>
              <a:rPr lang="ar-AE" sz="1200" b="1" dirty="0">
                <a:solidFill>
                  <a:srgbClr val="1E1656"/>
                </a:solidFill>
                <a:latin typeface="Tahoma" panose="020B0604030504040204" pitchFamily="34" charset="0"/>
                <a:ea typeface="Tahoma" panose="020B0604030504040204" pitchFamily="34" charset="0"/>
                <a:cs typeface="Tahoma" panose="020B0604030504040204" pitchFamily="34" charset="0"/>
              </a:rPr>
              <a:t>القانون والسياسة العامة</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AE" sz="1200" dirty="0" err="1">
                <a:solidFill>
                  <a:srgbClr val="1E1656"/>
                </a:solidFill>
                <a:latin typeface="Tahoma" panose="020B0604030504040204" pitchFamily="34" charset="0"/>
                <a:ea typeface="Tahoma" panose="020B0604030504040204" pitchFamily="34" charset="0"/>
                <a:cs typeface="Tahoma" panose="020B0604030504040204" pitchFamily="34" charset="0"/>
              </a:rPr>
              <a:t>الحوكمة</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المؤسسية،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السياسة العامة والإدارة مع التركيز على قطاعات محددة</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57201" y="1828800"/>
            <a:ext cx="5943600" cy="246221"/>
          </a:xfrm>
          <a:prstGeom prst="rect">
            <a:avLst/>
          </a:prstGeom>
        </p:spPr>
        <p:txBody>
          <a:bodyPr wrap="square" lIns="0" tIns="0" rIns="0" bIns="0">
            <a:spAutoFit/>
          </a:bodyPr>
          <a:lstStyle/>
          <a:p>
            <a:pPr lvl="0" algn="r" rtl="1"/>
            <a:r>
              <a:rPr lang="ar-AE" sz="1600" b="1" dirty="0" err="1">
                <a:solidFill>
                  <a:srgbClr val="0088CE"/>
                </a:solidFill>
                <a:latin typeface="Tahoma" panose="020B0604030504040204" pitchFamily="34" charset="0"/>
                <a:ea typeface="Tahoma" panose="020B0604030504040204" pitchFamily="34" charset="0"/>
                <a:cs typeface="Tahoma" panose="020B0604030504040204" pitchFamily="34" charset="0"/>
              </a:rPr>
              <a:t>الموض</a:t>
            </a:r>
            <a:r>
              <a:rPr lang="ar-QA" sz="1600" b="1" dirty="0">
                <a:solidFill>
                  <a:srgbClr val="0088CE"/>
                </a:solidFill>
                <a:latin typeface="Tahoma" panose="020B0604030504040204" pitchFamily="34" charset="0"/>
                <a:ea typeface="Tahoma" panose="020B0604030504040204" pitchFamily="34" charset="0"/>
                <a:cs typeface="Tahoma" panose="020B0604030504040204" pitchFamily="34" charset="0"/>
              </a:rPr>
              <a:t>و</a:t>
            </a:r>
            <a:r>
              <a:rPr lang="ar-AE" sz="1600" b="1" dirty="0">
                <a:solidFill>
                  <a:srgbClr val="0088CE"/>
                </a:solidFill>
                <a:latin typeface="Tahoma" panose="020B0604030504040204" pitchFamily="34" charset="0"/>
                <a:ea typeface="Tahoma" panose="020B0604030504040204" pitchFamily="34" charset="0"/>
                <a:cs typeface="Tahoma" panose="020B0604030504040204" pitchFamily="34" charset="0"/>
              </a:rPr>
              <a:t>ع</a:t>
            </a:r>
            <a:r>
              <a:rPr lang="ar-QA" sz="1600" b="1" dirty="0">
                <a:solidFill>
                  <a:srgbClr val="0088CE"/>
                </a:solidFill>
                <a:latin typeface="Tahoma" panose="020B0604030504040204" pitchFamily="34" charset="0"/>
                <a:ea typeface="Tahoma" panose="020B0604030504040204" pitchFamily="34" charset="0"/>
                <a:cs typeface="Tahoma" panose="020B0604030504040204" pitchFamily="34" charset="0"/>
              </a:rPr>
              <a:t>ات</a:t>
            </a:r>
            <a:r>
              <a:rPr lang="ar-AE" sz="1600" b="1" dirty="0">
                <a:solidFill>
                  <a:srgbClr val="0088CE"/>
                </a:solidFill>
                <a:latin typeface="Tahoma" panose="020B0604030504040204" pitchFamily="34" charset="0"/>
                <a:ea typeface="Tahoma" panose="020B0604030504040204" pitchFamily="34" charset="0"/>
                <a:cs typeface="Tahoma" panose="020B0604030504040204" pitchFamily="34" charset="0"/>
              </a:rPr>
              <a:t> البحثية</a:t>
            </a:r>
            <a:r>
              <a:rPr lang="ar-QA" sz="1600" b="1" dirty="0">
                <a:solidFill>
                  <a:srgbClr val="0088CE"/>
                </a:solidFill>
                <a:latin typeface="Tahoma" panose="020B0604030504040204" pitchFamily="34" charset="0"/>
                <a:ea typeface="Tahoma" panose="020B0604030504040204" pitchFamily="34" charset="0"/>
                <a:cs typeface="Tahoma" panose="020B0604030504040204" pitchFamily="34" charset="0"/>
              </a:rPr>
              <a:t> في جامعة حمد بن خليفة</a:t>
            </a:r>
            <a:endPar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Google Shape;174;p11">
            <a:extLst>
              <a:ext uri="{FF2B5EF4-FFF2-40B4-BE49-F238E27FC236}">
                <a16:creationId xmlns:a16="http://schemas.microsoft.com/office/drawing/2014/main" id="{8134AA3C-BC31-2847-B9EB-10A4BFFDB92C}"/>
              </a:ext>
            </a:extLst>
          </p:cNvPr>
          <p:cNvGraphicFramePr>
            <a:graphicFrameLocks noChangeAspect="1"/>
          </p:cNvGraphicFramePr>
          <p:nvPr>
            <p:extLst>
              <p:ext uri="{D42A27DB-BD31-4B8C-83A1-F6EECF244321}">
                <p14:modId xmlns:p14="http://schemas.microsoft.com/office/powerpoint/2010/main" val="2700272721"/>
              </p:ext>
            </p:extLst>
          </p:nvPr>
        </p:nvGraphicFramePr>
        <p:xfrm>
          <a:off x="457200" y="2286000"/>
          <a:ext cx="5943600" cy="2954419"/>
        </p:xfrm>
        <a:graphic>
          <a:graphicData uri="http://schemas.openxmlformats.org/presentationml/2006/ole">
            <mc:AlternateContent xmlns:mc="http://schemas.openxmlformats.org/markup-compatibility/2006">
              <mc:Choice xmlns:v="urn:schemas-microsoft-com:vml" Requires="v">
                <p:oleObj spid="_x0000_s4102" r:id="rId3" imgW="6515100" imgH="3238500" progId="Photoshop.Image.13">
                  <p:embed/>
                </p:oleObj>
              </mc:Choice>
              <mc:Fallback>
                <p:oleObj r:id="rId3" imgW="6515100" imgH="3238500" progId="Photoshop.Image.13">
                  <p:embed/>
                  <p:pic>
                    <p:nvPicPr>
                      <p:cNvPr id="174" name="Google Shape;174;p11"/>
                      <p:cNvPicPr preferRelativeResize="0"/>
                      <p:nvPr/>
                    </p:nvPicPr>
                    <p:blipFill rotWithShape="1">
                      <a:blip r:embed="rId4">
                        <a:alphaModFix/>
                      </a:blip>
                      <a:srcRect/>
                      <a:stretch/>
                    </p:blipFill>
                    <p:spPr>
                      <a:xfrm>
                        <a:off x="457200" y="2286000"/>
                        <a:ext cx="5943600" cy="295441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14274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828800"/>
            <a:ext cx="5943600" cy="461665"/>
          </a:xfrm>
          <a:prstGeom prst="rect">
            <a:avLst/>
          </a:prstGeom>
        </p:spPr>
        <p:txBody>
          <a:bodyPr wrap="square" lIns="0" tIns="0" rIns="0" bIns="0">
            <a:spAutoFit/>
          </a:bodyPr>
          <a:lstStyle/>
          <a:p>
            <a:pPr lvl="0" algn="r" rtl="1"/>
            <a:r>
              <a:rPr lang="ar-AE" sz="1600" b="1" dirty="0">
                <a:solidFill>
                  <a:srgbClr val="0088CE"/>
                </a:solidFill>
                <a:latin typeface="Tahoma" panose="020B0604030504040204" pitchFamily="34" charset="0"/>
                <a:ea typeface="Tahoma" panose="020B0604030504040204" pitchFamily="34" charset="0"/>
                <a:cs typeface="Tahoma" panose="020B0604030504040204" pitchFamily="34" charset="0"/>
              </a:rPr>
              <a:t>كليات جامعة حمد بن خليفة</a:t>
            </a:r>
            <a:endPar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endParaRPr>
          </a:p>
          <a:p>
            <a:pPr lvl="0" algn="r" rtl="1"/>
            <a:r>
              <a:rPr lang="ar-AE" sz="1400" dirty="0">
                <a:solidFill>
                  <a:srgbClr val="1E1656"/>
                </a:solidFill>
                <a:latin typeface="Tahoma" panose="020B0604030504040204" pitchFamily="34" charset="0"/>
                <a:ea typeface="Tahoma" panose="020B0604030504040204" pitchFamily="34" charset="0"/>
                <a:cs typeface="Tahoma" panose="020B0604030504040204" pitchFamily="34" charset="0"/>
              </a:rPr>
              <a:t>كلية الدراسات الإسلامية</a:t>
            </a:r>
            <a:endParaRPr lang="en-US" sz="14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8" name="Subtitle 7"/>
          <p:cNvSpPr>
            <a:spLocks noGrp="1"/>
          </p:cNvSpPr>
          <p:nvPr>
            <p:ph idx="4294967295"/>
          </p:nvPr>
        </p:nvSpPr>
        <p:spPr>
          <a:xfrm>
            <a:off x="457200" y="4846320"/>
            <a:ext cx="5943600" cy="4407010"/>
          </a:xfrm>
        </p:spPr>
        <p:txBody>
          <a:bodyPr lIns="0" tIns="0" rIns="0" bIns="0">
            <a:normAutofit/>
          </a:bodyPr>
          <a:lstStyle/>
          <a:p>
            <a:pPr marL="0" indent="0" algn="r" rtl="1">
              <a:lnSpc>
                <a:spcPct val="100000"/>
              </a:lnSpc>
              <a:buNone/>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تُعَد كلية الدراسات الإسلامية مركزًا للدراسات الإسلامية المعاصرة،</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 و</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منصة لأعضاء هيئة التدريس المتميزين والطلاب للمشاركة في حوار مفتوح</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يتبادلون فيه الأفكار والتصورات حول الإسلام والمسلمين. </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في عام 2018، حققت الكلية نجاحًا متناميًا، حيث تخرج فيها 126 طالبًا حائزين على درجة الماجستير، وتوسعت الكلية في برامجها الأكاديمية مع إضافة برنامجين جديدين لطلاب الماجستير</a:t>
            </a:r>
            <a:r>
              <a:rPr lang="ar-EG" sz="950" dirty="0">
                <a:solidFill>
                  <a:srgbClr val="1E1656"/>
                </a:solidFill>
                <a:latin typeface="Tahoma" panose="020B0604030504040204" pitchFamily="34" charset="0"/>
                <a:ea typeface="Tahoma" panose="020B0604030504040204" pitchFamily="34" charset="0"/>
                <a:cs typeface="Tahoma" panose="020B0604030504040204" pitchFamily="34" charset="0"/>
              </a:rPr>
              <a:t>، وهما</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ماجستير الآداب في الإسلام والشؤون الدولية، وماجستير العلوم في الفن والعمارة الإسلامية والعمران، إضافة إلى درجة الدكتوراه التي يمنحها برنامج الدكتوراه في التمويل الإسلامي والاقتصاد</a:t>
            </a:r>
            <a:r>
              <a:rPr lang="en-US" sz="950" dirty="0">
                <a:solidFill>
                  <a:srgbClr val="1E1656"/>
                </a:solidFill>
                <a:latin typeface="Tahoma" panose="020B0604030504040204" pitchFamily="34" charset="0"/>
                <a:ea typeface="Tahoma" panose="020B0604030504040204" pitchFamily="34" charset="0"/>
                <a:cs typeface="Tahoma" panose="020B0604030504040204" pitchFamily="34" charset="0"/>
              </a:rPr>
              <a:t>.</a:t>
            </a:r>
          </a:p>
          <a:p>
            <a:pPr marL="0" indent="0" algn="r" rtl="1">
              <a:lnSpc>
                <a:spcPct val="100000"/>
              </a:lnSpc>
              <a:buNone/>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وتشارك كلية الدراسات الإسلامية، بالتعاون مع شركائها، في مجموعة كبيرة من الأنشطة المحلية والدولية كل عام، بما في ذلك المحاضرات العامة وورش العمل والأنشطة التوعوية. فعلى سبيل المثال، قدمت هيئتها التدريسية المعتبرة، خلال العام الدراسي 2017- 2018، أكثر من 30 محاضرة عامة في بعض المؤسسات التعليمية المرموقة حول العالم، حيث شاركت خبراتها مع الزملاء الباحثين والأكاديميين في مجالات متعددة تتعلق جميعها بالدراسات الإسلامية. كما قامت الكلية بتوسيع نطاق انخراطها مع المؤسسات والشركاء العالميين الفاعلين، من خلال توقيع مذكرات تفاهم مؤخرًا مع جامعة </a:t>
            </a:r>
            <a:r>
              <a:rPr lang="ar-SA" sz="950" dirty="0" err="1">
                <a:solidFill>
                  <a:srgbClr val="1E1656"/>
                </a:solidFill>
                <a:latin typeface="Tahoma" panose="020B0604030504040204" pitchFamily="34" charset="0"/>
                <a:ea typeface="Tahoma" panose="020B0604030504040204" pitchFamily="34" charset="0"/>
                <a:cs typeface="Tahoma" panose="020B0604030504040204" pitchFamily="34" charset="0"/>
              </a:rPr>
              <a:t>نوتردام</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ومركز قطر للمال، ومتحف الفن الإسلامي، والجامعة الإسلامية في الهند، وجامعتي صباح الدين زعيم وابن خلدون في تركيا. وقد أعادت الكلية كذلك تفعيل اتفاقيتها مع جامعة أكسفورد، ووقعت اتفاقية مع شبكة طاولة كوكس المستديرة للرأسمالية الأخلاقية للتعاون في الوصول إلى المصادر التاريخية بمدينة الفاتيكان.</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وإجمالاً، قَدَّم أعضاء هيئة التدريس في الكلية 30 ورقة بحثية في مؤتمرات مختلفة، ونشروا 18 ورقة بحثية في دورياتٍ محكمة. علاوة على ذلك، استقطبت الكلية، خلال العام الماضي، ضيوفًا متميزين للغاية للمشاركة في حلقة نقاشية حول المفكر الإسلامي الشهير الراحل مالك بن نبي، تمهيدًا لاستكشاف أعماله حول إعادة إحياء المجتمعات الإسلامية على مدار يومين. وشهدت الندوات والطاولات المستديرة، التي نظمتها الكلية على المستوى المحلي، مشاركة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شخصيات بارزة من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مؤسسات رائدة في مجال الاقتصاد الإسلامي والتمويل، مثل محافظ مصرف قطر المركزي، والرئيس التنفيذي لبنك قطر للتنمية، وهيئة مركز قطر للمال، حيث سلط جميعهم الضوء على الدور المركزي الذي يؤديه التطوير العلمي في إطار الحفاظ على الهوية الدينية. </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وتشارك الهيئة الطلابية للكلية على نحو مماثل في الحوار الأكاديمي المستمر مع استعراض تسعة طلاب لأعمالهم البحثية أمام عدة مؤتمرات عالمية عقدت في 2018. إضافة إلى ذلك، شكَّل طلاب كلية الدراسات الإسلامية جزءًا من مجموعة من القادة الشباب المنتقين لتمثيل فريق قطر في وادي السيليكون، أحد مراكز الولايات المتحدة الأمريكية للمشاريع التقنية الناشئة وشركات التكنولوجيا العالمية، فضلاً عن مشاركة 50 طالبًا في عدد من أنشطة ريادة الأعمال في البلاد، إضافة إلى استعداد ستة خريجين لتأسيس وإطلاق أعمالهم عقب التخرج. </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a:lnSpc>
                <a:spcPct val="100000"/>
              </a:lnSpc>
              <a:buNone/>
            </a:pP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pic>
        <p:nvPicPr>
          <p:cNvPr id="7" name="Google Shape;181;p12">
            <a:extLst>
              <a:ext uri="{FF2B5EF4-FFF2-40B4-BE49-F238E27FC236}">
                <a16:creationId xmlns:a16="http://schemas.microsoft.com/office/drawing/2014/main" id="{5EA98000-4F04-AE48-B7AB-C76891B90365}"/>
              </a:ext>
            </a:extLst>
          </p:cNvPr>
          <p:cNvPicPr preferRelativeResize="0">
            <a:picLocks noChangeAspect="1"/>
          </p:cNvPicPr>
          <p:nvPr/>
        </p:nvPicPr>
        <p:blipFill rotWithShape="1">
          <a:blip r:embed="rId2">
            <a:alphaModFix/>
          </a:blip>
          <a:srcRect t="11185" b="15026"/>
          <a:stretch/>
        </p:blipFill>
        <p:spPr>
          <a:xfrm>
            <a:off x="457200" y="2377440"/>
            <a:ext cx="5943600" cy="2322786"/>
          </a:xfrm>
          <a:prstGeom prst="rect">
            <a:avLst/>
          </a:prstGeom>
          <a:noFill/>
          <a:ln>
            <a:noFill/>
          </a:ln>
        </p:spPr>
      </p:pic>
    </p:spTree>
    <p:extLst>
      <p:ext uri="{BB962C8B-B14F-4D97-AF65-F5344CB8AC3E}">
        <p14:creationId xmlns:p14="http://schemas.microsoft.com/office/powerpoint/2010/main" val="2424885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828800"/>
            <a:ext cx="5943600" cy="461665"/>
          </a:xfrm>
          <a:prstGeom prst="rect">
            <a:avLst/>
          </a:prstGeom>
        </p:spPr>
        <p:txBody>
          <a:bodyPr wrap="square" lIns="0" tIns="0" rIns="0" bIns="0">
            <a:spAutoFit/>
          </a:bodyPr>
          <a:lstStyle/>
          <a:p>
            <a:pPr lvl="0" algn="r" rtl="1"/>
            <a:r>
              <a:rPr lang="ar-AE" sz="1600" b="1" dirty="0">
                <a:solidFill>
                  <a:srgbClr val="0088CE"/>
                </a:solidFill>
                <a:latin typeface="Tahoma" panose="020B0604030504040204" pitchFamily="34" charset="0"/>
                <a:ea typeface="Tahoma" panose="020B0604030504040204" pitchFamily="34" charset="0"/>
                <a:cs typeface="Tahoma" panose="020B0604030504040204" pitchFamily="34" charset="0"/>
              </a:rPr>
              <a:t>كليات جامعة حمد بن خليفة</a:t>
            </a:r>
            <a:endPar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endParaRPr>
          </a:p>
          <a:p>
            <a:pPr lvl="0" algn="r" rtl="1"/>
            <a:r>
              <a:rPr lang="ar-AE" sz="1400" dirty="0">
                <a:solidFill>
                  <a:srgbClr val="1E1656"/>
                </a:solidFill>
                <a:latin typeface="Tahoma" panose="020B0604030504040204" pitchFamily="34" charset="0"/>
                <a:ea typeface="Tahoma" panose="020B0604030504040204" pitchFamily="34" charset="0"/>
                <a:cs typeface="Tahoma" panose="020B0604030504040204" pitchFamily="34" charset="0"/>
              </a:rPr>
              <a:t>كلية العلوم الإنسانية والاجتماعية</a:t>
            </a:r>
            <a:endParaRPr lang="en-US" sz="14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5" name="Subtitle 4"/>
          <p:cNvSpPr>
            <a:spLocks noGrp="1"/>
          </p:cNvSpPr>
          <p:nvPr>
            <p:ph type="subTitle" idx="4294967295"/>
          </p:nvPr>
        </p:nvSpPr>
        <p:spPr>
          <a:xfrm>
            <a:off x="457200" y="4206240"/>
            <a:ext cx="5943600" cy="5464534"/>
          </a:xfrm>
        </p:spPr>
        <p:txBody>
          <a:bodyPr lIns="0" tIns="0" rIns="0" bIns="0">
            <a:noAutofit/>
          </a:bodyPr>
          <a:lstStyle/>
          <a:p>
            <a:pPr marL="0" indent="0" algn="r" rtl="1">
              <a:lnSpc>
                <a:spcPct val="100000"/>
              </a:lnSpc>
              <a:buNone/>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تقدم كلية العلوم الإنسانية والاجتماعية برامج دراسات عليا مبتكرة ومتعددة التخصصات تركز على البحوث، وتُعد هذه البرامج الطلاب لخوض المجالات الأكاديمية والمهنية. </a:t>
            </a:r>
            <a:endParaRPr lang="ar-QA"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وخلال العام الدراسي 2018-2019، تخرج في الكلية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27</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طالبًا، 8</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5</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منهم من الإناث و</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52</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منهم قطريون</a:t>
            </a:r>
            <a:r>
              <a:rPr lang="en-US" sz="950" dirty="0">
                <a:solidFill>
                  <a:srgbClr val="1E1656"/>
                </a:solidFill>
                <a:latin typeface="Tahoma" panose="020B0604030504040204" pitchFamily="34" charset="0"/>
                <a:ea typeface="Tahoma" panose="020B0604030504040204" pitchFamily="34" charset="0"/>
                <a:cs typeface="Tahoma" panose="020B0604030504040204" pitchFamily="34" charset="0"/>
              </a:rPr>
              <a:t>.</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 وبلغ عدد الخريجين المنضمين إلى حصيلة خريجي كلية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العلوم الإنسانية والاجتماعية</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 70 خريجًا. إضافة إلى ذلك، نشر أعضاء هيئة التدريس بكلية العلوم الإنسانية والاجتماعية 14 عملاً، بما في ذلك 6 مقالات مُحكمة، ومدخلات في موسوعتين، وكتاب، والإسهام في أربعة فصول بكتب مختلفة. </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وحظيت نتائج أبحاث طلاب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كلية العلوم الإنسانية والاجتماعية</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بتقدير العديد من المؤتمرات الدولية المرموقة، بما فيها مؤتمر مركز </a:t>
            </a:r>
            <a:r>
              <a:rPr lang="ar-SA" sz="950" dirty="0" err="1">
                <a:solidFill>
                  <a:srgbClr val="1E1656"/>
                </a:solidFill>
                <a:latin typeface="Tahoma" panose="020B0604030504040204" pitchFamily="34" charset="0"/>
                <a:ea typeface="Tahoma" panose="020B0604030504040204" pitchFamily="34" charset="0"/>
                <a:cs typeface="Tahoma" panose="020B0604030504040204" pitchFamily="34" charset="0"/>
              </a:rPr>
              <a:t>داكام</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للأبحاث والدراسات الاستراتيجية ف</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ي تركيا، و</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المؤتمر الدولي الخامس لدراسات الشرق الأوسط في إسبانيا، والمؤتمر الدولي العشرين للفنون والعلوم الإنسانية والاجتماعية في البرتغال. </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علاوة على ذلك، تدرب الطلاب مع مؤسسات مرموقة على المستوى المحلي بينها: </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شركة "إعلان"</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وحاضنة قطر للأعمال، واللجنة الوطنية لحقوق الإنسان، وهيئة متاحف قطر، والهيئة العامة للسياحة في قطر، ومكتبة قطر الوطنية، وواحة قطر للعلوم والتكنولوجيا. </a:t>
            </a:r>
            <a:endParaRPr lang="ar-QA"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تضم الكلية معهد دراسات الترجمة الذي يقدم برنامجين لطلاب الماجستير في دراسات الترجمة والترجمة السمعية البصرية، وتضم أيضًا مركز اللغات ومركز الترجمة والتدريب.</a:t>
            </a:r>
          </a:p>
          <a:p>
            <a:pPr marL="0" indent="0" algn="r" rtl="1">
              <a:lnSpc>
                <a:spcPct val="100000"/>
              </a:lnSpc>
              <a:buNone/>
            </a:pP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إضافة إلى تقديم برنامجين أكاديميين فريدين،</a:t>
            </a:r>
            <a:r>
              <a:rPr lang="en-US" sz="95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تجذب الفعاليات العلمية، التي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ي</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نظمها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معهد دراسات اللغات ب</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الكلية، أعدادًا كبيرة من الباحثين والشخصيات العامة. فعلى سبيل المثال، شارك أكثر من 40 متحدثًا من 16 دولة في المؤتمر الدولي العاشر للترجمة، الذي نظمه معهد دراسات الترجمة. واست</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ضاف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معهد دراسات الترجمة أكثر من 300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وفدًا أثناء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عقد المؤتمر،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وكان من بين الموضوعات التي احتلت الصدارة محليًا على تويتر</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وتقدم الكلية خدمات الترجمة لعدد من المؤسسات المحلية الرائدة، بما في ذلك معهد الدوحة للأفلام، واللجنة العليا للمشاريع والإرث، ووزارة العدل، ومركز سدرة للطب، ومؤسسة قطر، وشركة </a:t>
            </a:r>
            <a:r>
              <a:rPr lang="ar-SA" sz="950" dirty="0" err="1">
                <a:solidFill>
                  <a:srgbClr val="1E1656"/>
                </a:solidFill>
                <a:latin typeface="Tahoma" panose="020B0604030504040204" pitchFamily="34" charset="0"/>
                <a:ea typeface="Tahoma" panose="020B0604030504040204" pitchFamily="34" charset="0"/>
                <a:cs typeface="Tahoma" panose="020B0604030504040204" pitchFamily="34" charset="0"/>
              </a:rPr>
              <a:t>مشيرب</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العقارية، ومركز دراسات التشريع الإسلامي والأخلاق، وأوركسترا قطر </a:t>
            </a:r>
            <a:r>
              <a:rPr lang="ar-SA" sz="950" dirty="0" err="1">
                <a:solidFill>
                  <a:srgbClr val="1E1656"/>
                </a:solidFill>
                <a:latin typeface="Tahoma" panose="020B0604030504040204" pitchFamily="34" charset="0"/>
                <a:ea typeface="Tahoma" panose="020B0604030504040204" pitchFamily="34" charset="0"/>
                <a:cs typeface="Tahoma" panose="020B0604030504040204" pitchFamily="34" charset="0"/>
              </a:rPr>
              <a:t>الفلهارمونية</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ومؤتمر القمة العالمي للابتكار في التعليم (</a:t>
            </a:r>
            <a:r>
              <a:rPr lang="ar-SA" sz="950" dirty="0" err="1">
                <a:solidFill>
                  <a:srgbClr val="1E1656"/>
                </a:solidFill>
                <a:latin typeface="Tahoma" panose="020B0604030504040204" pitchFamily="34" charset="0"/>
                <a:ea typeface="Tahoma" panose="020B0604030504040204" pitchFamily="34" charset="0"/>
                <a:cs typeface="Tahoma" panose="020B0604030504040204" pitchFamily="34" charset="0"/>
              </a:rPr>
              <a:t>وايز</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ومؤتمر القمة العالمي للابتكار في الرعاية الصحية (ويش).</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en-US" sz="95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وفي عام 2018، نظم معهد دراسات الترجمة العديد من ورش العمل، ودورات اللغة، والبرامج التدريبية المفتوحة للجمهور. وتتضمن المجموعة المتنامية من دورات اللغات الأجنبية التي يقدمها المعهد اليوم كلاً من الفرنسية والألمانية والإيطالية، والصينية الماندرين والبرتغالية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والتركية والروسية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والإسبانية. وخلال العام الماضي، التحق نحو 355 طفلاً ببرامج مركز اللغات التابع لمعهد دراسات الترجمة، فضلاً عن 544 فردًا انضموا إلى البرامج المخصصة للكبار.</a:t>
            </a:r>
            <a:r>
              <a:rPr lang="en-US" sz="95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 وفي ربيع 2019 زادت القدرة الاستيعابية لمركز اللغات من الطلاب بنسبة 12.8% بالمقارنة بربيع 2018.</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ويتميز برنامج تعليم اللغة العربية بأهمية خاصة في البلاد، نظرًا لمساهمته في الحفاظ على التراث الثقافي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اللغوي</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لدولة قطر. لذا، تنظم الكلية دورات في اللغة للمعاهد في قطر. ومؤخرًا، درَّب معهد دراسات الترجمة 31 فردًا من طاقم العمل بمركز سدرة للطب على المهارات الأساسية في اللغة العربية. والتحق 19 عضوًا </a:t>
            </a:r>
            <a:r>
              <a:rPr lang="ar-EG" sz="950" dirty="0">
                <a:solidFill>
                  <a:srgbClr val="1E1656"/>
                </a:solidFill>
                <a:latin typeface="Tahoma" panose="020B0604030504040204" pitchFamily="34" charset="0"/>
                <a:ea typeface="Tahoma" panose="020B0604030504040204" pitchFamily="34" charset="0"/>
                <a:cs typeface="Tahoma" panose="020B0604030504040204" pitchFamily="34" charset="0"/>
              </a:rPr>
              <a:t>في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فريق العمل بدورة أساسيات اللغة العربية الإكلينيكية / الطبية، إضافة إلى 13 عضوًا بفريق العمل، يتعاملون مباشرة مع المرضى، حصلوا على أساسيات اللغة العربية غير الطبية.</a:t>
            </a:r>
            <a:r>
              <a:rPr lang="en-US" sz="950" dirty="0">
                <a:solidFill>
                  <a:srgbClr val="1E1656"/>
                </a:solidFill>
                <a:latin typeface="Tahoma" panose="020B0604030504040204" pitchFamily="34" charset="0"/>
                <a:ea typeface="Tahoma" panose="020B0604030504040204" pitchFamily="34" charset="0"/>
                <a:cs typeface="Tahoma" panose="020B0604030504040204" pitchFamily="34" charset="0"/>
              </a:rPr>
              <a:t> </a:t>
            </a:r>
          </a:p>
          <a:p>
            <a:pPr marL="0" indent="0" algn="r">
              <a:lnSpc>
                <a:spcPct val="100000"/>
              </a:lnSpc>
              <a:buNone/>
            </a:pP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pic>
        <p:nvPicPr>
          <p:cNvPr id="8" name="Google Shape;188;p13">
            <a:extLst>
              <a:ext uri="{FF2B5EF4-FFF2-40B4-BE49-F238E27FC236}">
                <a16:creationId xmlns:a16="http://schemas.microsoft.com/office/drawing/2014/main" id="{BF6814DC-D9ED-744D-BC69-4CFEC04D9D2B}"/>
              </a:ext>
            </a:extLst>
          </p:cNvPr>
          <p:cNvPicPr preferRelativeResize="0">
            <a:picLocks noChangeAspect="1"/>
          </p:cNvPicPr>
          <p:nvPr/>
        </p:nvPicPr>
        <p:blipFill rotWithShape="1">
          <a:blip r:embed="rId3">
            <a:alphaModFix/>
          </a:blip>
          <a:srcRect t="16948" b="20512"/>
          <a:stretch/>
        </p:blipFill>
        <p:spPr>
          <a:xfrm>
            <a:off x="457200" y="2377440"/>
            <a:ext cx="5943600" cy="1667786"/>
          </a:xfrm>
          <a:prstGeom prst="rect">
            <a:avLst/>
          </a:prstGeom>
          <a:noFill/>
          <a:ln>
            <a:noFill/>
          </a:ln>
        </p:spPr>
      </p:pic>
    </p:spTree>
    <p:extLst>
      <p:ext uri="{BB962C8B-B14F-4D97-AF65-F5344CB8AC3E}">
        <p14:creationId xmlns:p14="http://schemas.microsoft.com/office/powerpoint/2010/main" val="2077617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828800"/>
            <a:ext cx="5943600" cy="461665"/>
          </a:xfrm>
          <a:prstGeom prst="rect">
            <a:avLst/>
          </a:prstGeom>
        </p:spPr>
        <p:txBody>
          <a:bodyPr wrap="square" lIns="0" tIns="0" rIns="0" bIns="0">
            <a:spAutoFit/>
          </a:bodyPr>
          <a:lstStyle/>
          <a:p>
            <a:pPr lvl="0" algn="r" rtl="1"/>
            <a:r>
              <a:rPr lang="ar-AE" sz="1600" b="1" dirty="0">
                <a:solidFill>
                  <a:srgbClr val="0088CE"/>
                </a:solidFill>
                <a:latin typeface="Tahoma" panose="020B0604030504040204" pitchFamily="34" charset="0"/>
                <a:ea typeface="Tahoma" panose="020B0604030504040204" pitchFamily="34" charset="0"/>
                <a:cs typeface="Tahoma" panose="020B0604030504040204" pitchFamily="34" charset="0"/>
              </a:rPr>
              <a:t>كليات جامعة حمد بن خليفة</a:t>
            </a:r>
            <a:endPar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endParaRPr>
          </a:p>
          <a:p>
            <a:pPr lvl="0" algn="r" rtl="1"/>
            <a:r>
              <a:rPr lang="ar-AE" sz="1400" dirty="0">
                <a:solidFill>
                  <a:srgbClr val="1E1656"/>
                </a:solidFill>
                <a:latin typeface="Tahoma" panose="020B0604030504040204" pitchFamily="34" charset="0"/>
                <a:ea typeface="Tahoma" panose="020B0604030504040204" pitchFamily="34" charset="0"/>
                <a:cs typeface="Tahoma" panose="020B0604030504040204" pitchFamily="34" charset="0"/>
              </a:rPr>
              <a:t>كلية العلوم والهندسة</a:t>
            </a:r>
            <a:endParaRPr lang="en-US" sz="14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7" name="Subtitle 2"/>
          <p:cNvSpPr txBox="1">
            <a:spLocks/>
          </p:cNvSpPr>
          <p:nvPr/>
        </p:nvSpPr>
        <p:spPr>
          <a:xfrm>
            <a:off x="457200" y="4372876"/>
            <a:ext cx="5943600" cy="5491416"/>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rtl="1">
              <a:lnSpc>
                <a:spcPct val="100000"/>
              </a:lnSpc>
              <a:buNone/>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تعتبر كلية العلوم والهندسة كلية عالمية متعددة التخصصات تقدم مناهج تعليمية وبحثية ذات تأثير إيجابي ومهم في قطر والمنطقة والعالم في مجالات العلوم والهندسة والتكنولوجيا. وقد شارك أعضاء هيئة التدريس والموظفون والطلاب كقادة فكر في عدد من المؤتمرات والمنشورات البحثية المحلية والإقليمية والدولية الرائدة</a:t>
            </a:r>
            <a:r>
              <a:rPr lang="en-US" sz="950" dirty="0">
                <a:solidFill>
                  <a:srgbClr val="1E1656"/>
                </a:solidFill>
                <a:latin typeface="Tahoma" panose="020B0604030504040204" pitchFamily="34" charset="0"/>
                <a:ea typeface="Tahoma" panose="020B0604030504040204" pitchFamily="34" charset="0"/>
                <a:cs typeface="Tahoma" panose="020B0604030504040204" pitchFamily="34" charset="0"/>
              </a:rPr>
              <a:t>.</a:t>
            </a:r>
          </a:p>
          <a:p>
            <a:pPr marL="0" indent="0" algn="r" rtl="1">
              <a:lnSpc>
                <a:spcPct val="100000"/>
              </a:lnSpc>
              <a:buNone/>
            </a:pPr>
            <a:r>
              <a:rPr lang="en-US" sz="95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ينحدر أعضاء هيئة التدريس في الكلية من 16 جنسية</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 ولهم أكثر من 000</a:t>
            </a:r>
            <a:r>
              <a:rPr lang="en-US" sz="950" dirty="0">
                <a:solidFill>
                  <a:srgbClr val="1E1656"/>
                </a:solidFill>
                <a:latin typeface="Tahoma" panose="020B0604030504040204" pitchFamily="34" charset="0"/>
                <a:ea typeface="Tahoma" panose="020B0604030504040204" pitchFamily="34" charset="0"/>
                <a:cs typeface="Tahoma" panose="020B0604030504040204" pitchFamily="34" charset="0"/>
              </a:rPr>
              <a:t>,</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100 اقتباس بصفة إجمالية، </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وارتبطوا في السابق بجامعات رفيعة المستوى مثل جامعة كاليفورنيا الجنوبية، وجامعة </a:t>
            </a:r>
            <a:r>
              <a:rPr lang="ar-AE" sz="950" dirty="0" err="1">
                <a:solidFill>
                  <a:srgbClr val="1E1656"/>
                </a:solidFill>
                <a:latin typeface="Tahoma" panose="020B0604030504040204" pitchFamily="34" charset="0"/>
                <a:ea typeface="Tahoma" panose="020B0604030504040204" pitchFamily="34" charset="0"/>
                <a:cs typeface="Tahoma" panose="020B0604030504040204" pitchFamily="34" charset="0"/>
              </a:rPr>
              <a:t>بيتسبرغ</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 وجامعة ميشيغان، وجامعة </a:t>
            </a:r>
            <a:r>
              <a:rPr lang="ar-AE" sz="950" dirty="0" err="1">
                <a:solidFill>
                  <a:srgbClr val="1E1656"/>
                </a:solidFill>
                <a:latin typeface="Tahoma" panose="020B0604030504040204" pitchFamily="34" charset="0"/>
                <a:ea typeface="Tahoma" panose="020B0604030504040204" pitchFamily="34" charset="0"/>
                <a:cs typeface="Tahoma" panose="020B0604030504040204" pitchFamily="34" charset="0"/>
              </a:rPr>
              <a:t>ماكجيل</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 وجامعة تكساس إي أند أم، وجامعة ميريلاند. وعلى نحو مماثل، ينحدر طلاب الكلية من خلفيات متنوعة، حيث يمثلون أكثر من 20 جنسية. وضمت الكلية العام الماضي أكثر من 300 طالب دراسات عليا، و22 طالب بكالوريوس، و44 طالب ماجستير، و74 طالب دكتوراه من المواطنين القطريين. ومن اللافت أن أعداد المتقدمين إلى الكلية تشهد ارتفاعًا متزايدًا كل عام</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 منذ تأسيس الكلية</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وهو أمر يعكس السمعة الممتازة التي تبنيها كلية العلوم والهندسة على مدار السنوات.</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 </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en-US" sz="95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وخلال العام الدراسي</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 الماضي</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 2018-2019، أثمرت جهود أعضاء هيئة التدريس، التي تضم أربعة زملاء بحثيين دوليين و27 عضوًا معينين بصفة مشتركة مع المعاهد البحثية التابعة للجامعة، عن إصدار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3</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50 منشورًا علميًا مُحكمًا،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بمعدل 8 منشورات لكل عضو هيئة تدريس في السنة، </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والحصول على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22</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 منحة بحثية، إضافة إلى تقديم 10 براءات اختراع مؤقتة</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 فضلاً عن الفوز بجائزة "تحدي 22" التي تنظمها اللجنة العليا للمشاريع والإرث</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 </a:t>
            </a:r>
            <a:endParaRPr lang="ar-QA"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في أبريل 2019، حصل محمد الحسيني،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ال</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طالب ببرنامج الدكتوراه في الطاقة المستدامة </a:t>
            </a:r>
            <a:r>
              <a:rPr lang="ar-EG" sz="950" dirty="0">
                <a:solidFill>
                  <a:srgbClr val="1E1656"/>
                </a:solidFill>
                <a:latin typeface="Tahoma" panose="020B0604030504040204" pitchFamily="34" charset="0"/>
                <a:ea typeface="Tahoma" panose="020B0604030504040204" pitchFamily="34" charset="0"/>
                <a:cs typeface="Tahoma" panose="020B0604030504040204" pitchFamily="34" charset="0"/>
              </a:rPr>
              <a:t>ب</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كلية العلوم والهندسة، على الميدالية الذهبية في الدورة السابعة والأربعين من المعرض الدولي للاختراعات في جنيف.</a:t>
            </a:r>
            <a:endParaRPr lang="ar-QA"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وحصلت هنادي آل ثاني، وهي طالبة تتابع في الوقت الحالي دراستها للدكتوراه في البيئة المستدامة </a:t>
            </a:r>
            <a:r>
              <a:rPr lang="ar-EG" sz="950" dirty="0">
                <a:solidFill>
                  <a:srgbClr val="1E1656"/>
                </a:solidFill>
                <a:latin typeface="Tahoma" panose="020B0604030504040204" pitchFamily="34" charset="0"/>
                <a:ea typeface="Tahoma" panose="020B0604030504040204" pitchFamily="34" charset="0"/>
                <a:cs typeface="Tahoma" panose="020B0604030504040204" pitchFamily="34" charset="0"/>
              </a:rPr>
              <a:t>ب</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كلية العلوم والهندسة، على جائزة التميز العلمي في دورتها الثانية عشرة ومنحها إياها حضرة صاحب السمو الشيخ تميم بن حمد آل ثاني، أمير البلاد المفدى، في عام 2019</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 كما فاز علي حسن الراشد، طالب دكتوراه في برنامج علوم الحاسوب وهندسته، بجائزة تقديرية لإبداعه في المسح الأمني بالمعرض العالمي الحادي عشر للاختراعات في الشرق الأوسط الذي استضافه مركز الكويت للعلوم، حيث فاز بالجائزة الحادية عشر، وحصل على ثلاث ميداليات ذهبية وميدالية فضية لاختراعاته الاستكشافية الذكية خلال هذه الفعالية. </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كما فاز طلاب الكلية مؤخرًا بجائزة </a:t>
            </a:r>
            <a:r>
              <a:rPr lang="ar-AE" sz="950" dirty="0" err="1">
                <a:solidFill>
                  <a:srgbClr val="1E1656"/>
                </a:solidFill>
                <a:latin typeface="Tahoma" panose="020B0604030504040204" pitchFamily="34" charset="0"/>
                <a:ea typeface="Tahoma" panose="020B0604030504040204" pitchFamily="34" charset="0"/>
                <a:cs typeface="Tahoma" panose="020B0604030504040204" pitchFamily="34" charset="0"/>
              </a:rPr>
              <a:t>أوريكس</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 جي تي إل لأفضل خريج، وجائزة أفضل مبادرة في الطاقة المستدامة من "ترشيد". كما شاركوا في المؤتمر التعليمي للتكنولوجيا المساعدة لمنطقة الخليج 2018، حيث تم الكشف عن نموذجهم المطوّر محليًا للتكنولوجيا المساعدة. </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وفي عام 2018، كشفت الكلية عن شراكتها الخاصة مع شركة "قطر شِل" لإطلاق سلسلة تعاونية من ثلاثة أجزاء</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 ألا وهي</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 سلسلة الندوات البحثية المشتركة، التي تتناول منهجيات الحفاظ على البيئة التي يتبناها قطاع الطاقة في قطر والعالم في الوقت الحالي. وقد صممت السلسلة بهدف سد الفجوة بين الأوساط الأكاديمية والخبراء الميدانيين بشأن الاستدامة وتعزيز عمليات الجهات المعنية في الصناعة المحلية. </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الجدير بالذكر أن الكلية دخلت في شراكات جديدة مع مؤسسة عبد الله بن حمد العطية الدولية للطاقة والتنمية المستدامة، ومركز سدرة للطب في قطر. كما تعاونت مع مؤسسات متعددة الجنسيات لها مقرات في قطر، وشركات دولية رائدة في الخارج مثل شركة إكسون موبيل، </a:t>
            </a:r>
            <a:r>
              <a:rPr lang="ar-AE" sz="950" dirty="0" err="1">
                <a:solidFill>
                  <a:srgbClr val="1E1656"/>
                </a:solidFill>
                <a:latin typeface="Tahoma" panose="020B0604030504040204" pitchFamily="34" charset="0"/>
                <a:ea typeface="Tahoma" panose="020B0604030504040204" pitchFamily="34" charset="0"/>
                <a:cs typeface="Tahoma" panose="020B0604030504040204" pitchFamily="34" charset="0"/>
              </a:rPr>
              <a:t>وإيبردرولا</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 وأورانج؛ بهدف تعزيز التعليم، والتعاون البحثي، وتطوير المشاريع المشتركة، إضافة إلى بناء قدرات أعضاء هيئة التدريس والطلاب والموظفين</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 لفائدة البلاد</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 </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pic>
        <p:nvPicPr>
          <p:cNvPr id="8" name="Google Shape;196;p14">
            <a:extLst>
              <a:ext uri="{FF2B5EF4-FFF2-40B4-BE49-F238E27FC236}">
                <a16:creationId xmlns:a16="http://schemas.microsoft.com/office/drawing/2014/main" id="{50889AE2-D774-7E45-8CA7-1E33829661BF}"/>
              </a:ext>
            </a:extLst>
          </p:cNvPr>
          <p:cNvPicPr preferRelativeResize="0">
            <a:picLocks noChangeAspect="1"/>
          </p:cNvPicPr>
          <p:nvPr/>
        </p:nvPicPr>
        <p:blipFill rotWithShape="1">
          <a:blip r:embed="rId2">
            <a:alphaModFix/>
          </a:blip>
          <a:srcRect t="10853" b="20175"/>
          <a:stretch/>
        </p:blipFill>
        <p:spPr>
          <a:xfrm>
            <a:off x="457200" y="2377440"/>
            <a:ext cx="5943600" cy="1856629"/>
          </a:xfrm>
          <a:prstGeom prst="rect">
            <a:avLst/>
          </a:prstGeom>
          <a:noFill/>
          <a:ln>
            <a:noFill/>
          </a:ln>
        </p:spPr>
      </p:pic>
    </p:spTree>
    <p:extLst>
      <p:ext uri="{BB962C8B-B14F-4D97-AF65-F5344CB8AC3E}">
        <p14:creationId xmlns:p14="http://schemas.microsoft.com/office/powerpoint/2010/main" val="3487225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828800"/>
            <a:ext cx="5943600" cy="461665"/>
          </a:xfrm>
          <a:prstGeom prst="rect">
            <a:avLst/>
          </a:prstGeom>
        </p:spPr>
        <p:txBody>
          <a:bodyPr wrap="square" lIns="0" tIns="0" rIns="0" bIns="0">
            <a:spAutoFit/>
          </a:bodyPr>
          <a:lstStyle/>
          <a:p>
            <a:pPr lvl="0" algn="r" rtl="1"/>
            <a:r>
              <a:rPr lang="ar-AE" sz="1600" b="1" dirty="0">
                <a:solidFill>
                  <a:srgbClr val="0088CE"/>
                </a:solidFill>
                <a:latin typeface="Tahoma" panose="020B0604030504040204" pitchFamily="34" charset="0"/>
                <a:ea typeface="Tahoma" panose="020B0604030504040204" pitchFamily="34" charset="0"/>
                <a:cs typeface="Tahoma" panose="020B0604030504040204" pitchFamily="34" charset="0"/>
              </a:rPr>
              <a:t>كليات جامعة حمد بن خليفة:</a:t>
            </a:r>
            <a:endPar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endParaRPr>
          </a:p>
          <a:p>
            <a:pPr lvl="0" algn="r" rtl="1"/>
            <a:r>
              <a:rPr lang="ar-AE" sz="1400" dirty="0">
                <a:solidFill>
                  <a:srgbClr val="1E1656"/>
                </a:solidFill>
                <a:latin typeface="Tahoma" panose="020B0604030504040204" pitchFamily="34" charset="0"/>
                <a:ea typeface="Tahoma" panose="020B0604030504040204" pitchFamily="34" charset="0"/>
                <a:cs typeface="Tahoma" panose="020B0604030504040204" pitchFamily="34" charset="0"/>
              </a:rPr>
              <a:t>كلية القانون</a:t>
            </a:r>
            <a:endParaRPr lang="en-US" sz="14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6" name="Subtitle 5"/>
          <p:cNvSpPr>
            <a:spLocks noGrp="1"/>
          </p:cNvSpPr>
          <p:nvPr>
            <p:ph type="subTitle" idx="4294967295"/>
          </p:nvPr>
        </p:nvSpPr>
        <p:spPr>
          <a:xfrm>
            <a:off x="457200" y="4572000"/>
            <a:ext cx="5943600" cy="5200153"/>
          </a:xfrm>
        </p:spPr>
        <p:txBody>
          <a:bodyPr lIns="0" tIns="0" rIns="0" bIns="0">
            <a:noAutofit/>
          </a:bodyPr>
          <a:lstStyle/>
          <a:p>
            <a:pPr marL="0" indent="0" algn="r" rtl="1">
              <a:lnSpc>
                <a:spcPct val="120000"/>
              </a:lnSpc>
              <a:spcBef>
                <a:spcPts val="0"/>
              </a:spcBef>
              <a:spcAft>
                <a:spcPts val="600"/>
              </a:spcAft>
              <a:buNone/>
            </a:pP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بصفتها واحدة من أبرز المؤسسات الأكاديمية في منطقة الخليج، تأسست كلية القانون لتكون جهة متميزة </a:t>
            </a:r>
            <a:r>
              <a:rPr lang="ar-EG" sz="950" dirty="0">
                <a:solidFill>
                  <a:srgbClr val="1E1656"/>
                </a:solidFill>
                <a:latin typeface="Tahoma" panose="020B0604030504040204" pitchFamily="34" charset="0"/>
                <a:ea typeface="Tahoma" panose="020B0604030504040204" pitchFamily="34" charset="0"/>
                <a:cs typeface="Tahoma" panose="020B0604030504040204" pitchFamily="34" charset="0"/>
              </a:rPr>
              <a:t>منوطة ب</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تقد</a:t>
            </a:r>
            <a:r>
              <a:rPr lang="ar-EG" sz="950" dirty="0">
                <a:solidFill>
                  <a:srgbClr val="1E1656"/>
                </a:solidFill>
                <a:latin typeface="Tahoma" panose="020B0604030504040204" pitchFamily="34" charset="0"/>
                <a:ea typeface="Tahoma" panose="020B0604030504040204" pitchFamily="34" charset="0"/>
                <a:cs typeface="Tahoma" panose="020B0604030504040204" pitchFamily="34" charset="0"/>
              </a:rPr>
              <a:t>ي</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م البرامج الأكاديمية والتدريبية في القانون وإعداد الجيل الجديد من خبراء القانون القادرين على توقع المشكلات المعقدة وتحديد محاورها وكيفية حلها. وتسعى الكلية من خلال برنامجها المتميز (دكتور في القانون)، وهو البرنامج الفريد من نوعه المقدم في منطقة الشرق الأوسط وشمال أفريقيا، إلى التركيز بشكل خاص على القانون الدولي والقانون المقارن. بينما يقدم البرنامجان الجديدان: الماجستير في القانون الاقتصادي والتجاري الدولي والماجستير في القانون الدولي والشؤون الخارجية دراسة متقدمة ومتعددة التخصصات في موضوعاتهما المتخصصة. وتحتل الأهداف التنموية لرؤية قطر الوطنية 2030 لب المهمة المنوطة بكلية القانون. </a:t>
            </a:r>
          </a:p>
          <a:p>
            <a:pPr marL="0" indent="0" algn="r" rtl="1">
              <a:lnSpc>
                <a:spcPct val="120000"/>
              </a:lnSpc>
              <a:spcBef>
                <a:spcPts val="0"/>
              </a:spcBef>
              <a:spcAft>
                <a:spcPts val="600"/>
              </a:spcAft>
              <a:buNone/>
            </a:pP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تشمل الدراسة في كلية القانون التعلم داخل وخارج قاعات المحاضرات. وفيما يتعلق بخارجها، شارك الطلاب في مسابقة فيليب سي. </a:t>
            </a:r>
            <a:r>
              <a:rPr lang="ar-QA" sz="950" dirty="0" err="1">
                <a:solidFill>
                  <a:srgbClr val="1E1656"/>
                </a:solidFill>
                <a:latin typeface="Tahoma" panose="020B0604030504040204" pitchFamily="34" charset="0"/>
                <a:ea typeface="Tahoma" panose="020B0604030504040204" pitchFamily="34" charset="0"/>
                <a:cs typeface="Tahoma" panose="020B0604030504040204" pitchFamily="34" charset="0"/>
              </a:rPr>
              <a:t>جيسوب</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 للمحاكم الصورية وفق القانون الدولي التي عقدت في </a:t>
            </a:r>
            <a:r>
              <a:rPr lang="ar-EG" sz="950" dirty="0">
                <a:solidFill>
                  <a:srgbClr val="1E1656"/>
                </a:solidFill>
                <a:latin typeface="Tahoma" panose="020B0604030504040204" pitchFamily="34" charset="0"/>
                <a:ea typeface="Tahoma" panose="020B0604030504040204" pitchFamily="34" charset="0"/>
                <a:cs typeface="Tahoma" panose="020B0604030504040204" pitchFamily="34" charset="0"/>
              </a:rPr>
              <a:t>العاصمة الأمريكية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واشنطن، ومسابقة المحاكم الصورية الأوروبية في لشبونة بالبرتغال وأثينا باليونان. وفي كليهما، قاموا باختبار مهاراتهم في مجال الدفاع أمام القضاة الدوليين ونافسوا الفرق الكبرى من جميع أنحاء العالم.</a:t>
            </a:r>
          </a:p>
          <a:p>
            <a:pPr marL="0" indent="0" algn="r" rtl="1">
              <a:lnSpc>
                <a:spcPct val="120000"/>
              </a:lnSpc>
              <a:spcBef>
                <a:spcPts val="0"/>
              </a:spcBef>
              <a:spcAft>
                <a:spcPts val="600"/>
              </a:spcAft>
              <a:buNone/>
            </a:pP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وتعد كلية القانون منوطة بتنظيم الفعاليات الكبرى حول موضوعات الساعة. ففي العام الماضي، استضافت مؤتمرين دوليين: (1) الآمال المرجوة من محافل تسوية المنازعات المختلطة الذي حضره الرئيس السابق للمحكمة العليا في المملكة المتحدة، اللورد فيليبس، واللورد توماس الرئيس السابق للمجلس الأعلى للقضاء في إنجلترا وويلز، و(2) المؤتمر الأول لفقهاء القانون البيئي في الشرق الأوسط، حيث شاركت في رعاية المؤتمر بالتعاون مع الأمم المتحدة، والذي درس كيفية إدراج القانون البيئي في المناهج الجامعية. واستضافت كلية القانون أيضًا ندوات شملت الفعالية التي شاركت في استضافتها حول عمليات القتل السياسي الموجه بالتعاون مع جامعة </a:t>
            </a:r>
            <a:r>
              <a:rPr lang="ar-QA" sz="950" dirty="0" err="1">
                <a:solidFill>
                  <a:srgbClr val="1E1656"/>
                </a:solidFill>
                <a:latin typeface="Tahoma" panose="020B0604030504040204" pitchFamily="34" charset="0"/>
                <a:ea typeface="Tahoma" panose="020B0604030504040204" pitchFamily="34" charset="0"/>
                <a:cs typeface="Tahoma" panose="020B0604030504040204" pitchFamily="34" charset="0"/>
              </a:rPr>
              <a:t>جورجتاون</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 في قطر، وشملت الفعالية نقاشات مع خبراء القانون الدولي والعلاقات الدولية حول الآثار المترتبة على الأمر الصادر من محكمة العدل الدولية بشأن التدابير المؤقتة في القضية التي رفعتها دولة قطر ضد الإمارات العربية المتحدة، والمائدة المستديرة للسفراء حول القانون والعلاقات الدولية في أوقات الاضطرابات. </a:t>
            </a:r>
          </a:p>
          <a:p>
            <a:pPr marL="0" indent="0" algn="r" rtl="1">
              <a:lnSpc>
                <a:spcPct val="120000"/>
              </a:lnSpc>
              <a:spcBef>
                <a:spcPts val="0"/>
              </a:spcBef>
              <a:spcAft>
                <a:spcPts val="600"/>
              </a:spcAft>
              <a:buNone/>
            </a:pP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وعلى مدار العام، استقبلت الكلية زائرين بارزين، بما في ذلك استقبال المحامي العام لولاية مونتانا، سعادة تيم فوكس، ورئيس المحكمة العليا في باراجواي المحترم راؤول توريس </a:t>
            </a:r>
            <a:r>
              <a:rPr lang="ar-QA" sz="950" dirty="0" err="1">
                <a:solidFill>
                  <a:srgbClr val="1E1656"/>
                </a:solidFill>
                <a:latin typeface="Tahoma" panose="020B0604030504040204" pitchFamily="34" charset="0"/>
                <a:ea typeface="Tahoma" panose="020B0604030504040204" pitchFamily="34" charset="0"/>
                <a:cs typeface="Tahoma" panose="020B0604030504040204" pitchFamily="34" charset="0"/>
              </a:rPr>
              <a:t>كيرمسر</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 إضافة إلى ذلك، سافر أعضاء هيئة التدريس حول العالم للتحدث أمام المؤسسات المرموقة مثل جامعة كيب تاون وكلية لندن الملكية وكلية القانون في جامعة </a:t>
            </a:r>
            <a:r>
              <a:rPr lang="ar-QA" sz="950" dirty="0" err="1">
                <a:solidFill>
                  <a:srgbClr val="1E1656"/>
                </a:solidFill>
                <a:latin typeface="Tahoma" panose="020B0604030504040204" pitchFamily="34" charset="0"/>
                <a:ea typeface="Tahoma" panose="020B0604030504040204" pitchFamily="34" charset="0"/>
                <a:cs typeface="Tahoma" panose="020B0604030504040204" pitchFamily="34" charset="0"/>
              </a:rPr>
              <a:t>ييل</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 بغية تطوير العلاقات مع المؤسسات الأجنبية مثل كلية القانون في جامعة اسطنبول بتركيا.</a:t>
            </a:r>
          </a:p>
          <a:p>
            <a:pPr marL="0" indent="0" algn="r" rtl="1">
              <a:lnSpc>
                <a:spcPct val="120000"/>
              </a:lnSpc>
              <a:buNone/>
            </a:pP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وتستعد كلية القانون خلال العام الدراسي 2019/2020 للمشاركة في رعاية اجتماع علماء البيئة القادم المزمع عقده في المغرب، فضلاً عن استضافة المحكمة الصورية العالمية للأمن السيبراني وورشة عمل منوطة بها.</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20000"/>
              </a:lnSpc>
              <a:buNone/>
            </a:pP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pic>
        <p:nvPicPr>
          <p:cNvPr id="9" name="Google Shape;203;p15">
            <a:extLst>
              <a:ext uri="{FF2B5EF4-FFF2-40B4-BE49-F238E27FC236}">
                <a16:creationId xmlns:a16="http://schemas.microsoft.com/office/drawing/2014/main" id="{5D46E919-7FCD-8F40-94C9-C7C7E43A07D0}"/>
              </a:ext>
            </a:extLst>
          </p:cNvPr>
          <p:cNvPicPr preferRelativeResize="0">
            <a:picLocks/>
          </p:cNvPicPr>
          <p:nvPr/>
        </p:nvPicPr>
        <p:blipFill rotWithShape="1">
          <a:blip r:embed="rId2">
            <a:alphaModFix/>
          </a:blip>
          <a:srcRect t="17125" b="25333"/>
          <a:stretch/>
        </p:blipFill>
        <p:spPr>
          <a:xfrm>
            <a:off x="457200" y="2377440"/>
            <a:ext cx="5943600" cy="2103120"/>
          </a:xfrm>
          <a:prstGeom prst="rect">
            <a:avLst/>
          </a:prstGeom>
          <a:noFill/>
          <a:ln>
            <a:noFill/>
          </a:ln>
        </p:spPr>
      </p:pic>
    </p:spTree>
    <p:extLst>
      <p:ext uri="{BB962C8B-B14F-4D97-AF65-F5344CB8AC3E}">
        <p14:creationId xmlns:p14="http://schemas.microsoft.com/office/powerpoint/2010/main" val="2149666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828800"/>
            <a:ext cx="5943600" cy="461665"/>
          </a:xfrm>
          <a:prstGeom prst="rect">
            <a:avLst/>
          </a:prstGeom>
        </p:spPr>
        <p:txBody>
          <a:bodyPr lIns="0" tIns="0" rIns="0" bIns="0">
            <a:spAutoFit/>
          </a:bodyPr>
          <a:lstStyle/>
          <a:p>
            <a:pPr lvl="0" algn="r" rtl="1"/>
            <a:r>
              <a:rPr lang="ar-AE" sz="1600" b="1" dirty="0">
                <a:solidFill>
                  <a:srgbClr val="0088CE"/>
                </a:solidFill>
                <a:latin typeface="Tahoma" panose="020B0604030504040204" pitchFamily="34" charset="0"/>
                <a:ea typeface="Tahoma" panose="020B0604030504040204" pitchFamily="34" charset="0"/>
                <a:cs typeface="Tahoma" panose="020B0604030504040204" pitchFamily="34" charset="0"/>
              </a:rPr>
              <a:t>كليات جامعة حمد بن خليفة</a:t>
            </a:r>
            <a:endPar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endParaRPr>
          </a:p>
          <a:p>
            <a:pPr lvl="0" algn="r" rtl="1"/>
            <a:r>
              <a:rPr lang="ar-AE" sz="1400" dirty="0">
                <a:solidFill>
                  <a:srgbClr val="1E1656"/>
                </a:solidFill>
                <a:latin typeface="Tahoma" panose="020B0604030504040204" pitchFamily="34" charset="0"/>
                <a:ea typeface="Tahoma" panose="020B0604030504040204" pitchFamily="34" charset="0"/>
                <a:cs typeface="Tahoma" panose="020B0604030504040204" pitchFamily="34" charset="0"/>
              </a:rPr>
              <a:t>كلية العلوم الصحية والحيوية</a:t>
            </a:r>
            <a:endParaRPr lang="en-US" sz="14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6" name="Subtitle 5"/>
          <p:cNvSpPr>
            <a:spLocks noGrp="1"/>
          </p:cNvSpPr>
          <p:nvPr>
            <p:ph type="subTitle" idx="1"/>
          </p:nvPr>
        </p:nvSpPr>
        <p:spPr>
          <a:xfrm>
            <a:off x="457198" y="4158533"/>
            <a:ext cx="5943600" cy="5601694"/>
          </a:xfrm>
        </p:spPr>
        <p:txBody>
          <a:bodyPr lIns="0" tIns="0" rIns="0" bIns="0">
            <a:noAutofit/>
          </a:bodyPr>
          <a:lstStyle/>
          <a:p>
            <a:pPr algn="r" rtl="1">
              <a:lnSpc>
                <a:spcPct val="120000"/>
              </a:lnSpc>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تقدم كلية العلوم الصحية والحيوية برامج أكاديمية في علوم الطب الحيوي، والجينوم، والطب الدقيق</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 واللياقة البدنية والصحة</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وتدمج برامجها التعليمية والبحثية المعرفة من مختلف مجالات علم الأحياء؛ لتهيئة بيئة من الابتكار والاكتشافات البحثية. وتعتمد برامج كلية العلوم الصحية والحيوية، التي تقدمها لطلاب الدراسات العليا، على البحوث المكثفة، ومعالجة التحديات الصحية الحالية والمستقبلية. </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lnSpc>
                <a:spcPct val="120000"/>
              </a:lnSpc>
            </a:pP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تضم</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برامج كلية العلوم الصحية والحيوية خبرات علمية عبر مجموعة استثنائية من الشركاء البحثيين وأعضاء هيئة التدريس داخل الجامعة، فضلاً عن شركاء مرموقين في العلوم السريرية والصحية خارج جامعة حمد بن خليفة. وقد دفع التميز في برامج كلية العلوم الصحية والحيوية النمو في الطلب على درجات الماجستير والدكتوراه في العلوم البيولوجية</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 والعلوم الطبية</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وفي علوم الجينوم والطب الدقيق. وفي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مايو من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عام 2018،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احتفت</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الكلية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بتخرج 18 طالبًا، وأطلقت بنجاح برنامجها الأكاديمي الرائد لطلاب الماجستير "ماجستير العلوم في علوم اللياقة البدنية والصحة".</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lnSpc>
                <a:spcPct val="120000"/>
              </a:lnSpc>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وتهدف برامج التدريب بكلية العلوم الصحية والحيوية إلى استقطاب الطلاب البارزين من قطر والمنطقة ومن حول العالم.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وتتميز برامج كلية العلوم الصحية والحيوية بتلبية احتياجات قطاع الرعاية الصحية، وتستمر الكلية في إسهاماتها نحو تحقيق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رؤية قطر الوطنية 2030.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اعتمادًا على مجال التخصص الذي يختارونه، يعمل خريجو كلية العلوم الصحية والحيوية على إجراء البحوث الأساسية والتطبيقية في المجالات السريرية والأكاديمية والصناعية.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على وجه التحديد، يساعدهم التدريب في علم الجينوم والطب الدقيق على تحديد المتغيرات الجينومية المتعلقة بالمرض</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لتعزيز العلاجات التح</a:t>
            </a:r>
            <a:r>
              <a:rPr lang="ar-QA" sz="950" dirty="0" err="1">
                <a:solidFill>
                  <a:srgbClr val="1E1656"/>
                </a:solidFill>
                <a:latin typeface="Tahoma" panose="020B0604030504040204" pitchFamily="34" charset="0"/>
                <a:ea typeface="Tahoma" panose="020B0604030504040204" pitchFamily="34" charset="0"/>
                <a:cs typeface="Tahoma" panose="020B0604030504040204" pitchFamily="34" charset="0"/>
              </a:rPr>
              <a:t>ويلية</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علاجات الطب الدقيق</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تتوسع مناهج علوم ال</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لياقة البدنية والصحة في التدريب التعليمي </a:t>
            </a:r>
            <a:r>
              <a:rPr lang="ar-QA" sz="950" dirty="0" err="1">
                <a:solidFill>
                  <a:srgbClr val="1E1656"/>
                </a:solidFill>
                <a:latin typeface="Tahoma" panose="020B0604030504040204" pitchFamily="34" charset="0"/>
                <a:ea typeface="Tahoma" panose="020B0604030504040204" pitchFamily="34" charset="0"/>
                <a:cs typeface="Tahoma" panose="020B0604030504040204" pitchFamily="34" charset="0"/>
              </a:rPr>
              <a:t>وا</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لبحثي ل</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تلبية الوعي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العالم بأن ال</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لياقة البدنية وال</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نشاط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ال</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بدني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يمثلان</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عامل</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اً</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رئيسي</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ًا</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في الحفاظ على الصحة والوقاية من الأمراض.</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 </a:t>
            </a:r>
          </a:p>
          <a:p>
            <a:pPr algn="r" rtl="1">
              <a:lnSpc>
                <a:spcPct val="120000"/>
              </a:lnSpc>
            </a:pP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ومن بين إنجازات آخري،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فاز أحد خريجي</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كلية العلوم الصحية والحيوية بجائزة التميز العلمي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ل</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لعام 2018، التي يرعاها حضرة صاحب السمو الشيخ تميم بن حمد آل ثاني، أمير البلاد المفدى</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 إضافة إلى ذلك، تتمتع</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كلية العلوم الصحية والحيوية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ب</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هيئة تدريس معترف بها دوليًا، وتتابع الأبحاث العلمية عالية التأثير في مختلف المجالات المتعلقة بالصحة. وغالبًا ما تتضمن البرامج البحثية نماذج للأمراض، مع التركيز على ترجمة نتائج البحوث للاستفادة منها في التصدي للتحديات السريرية</a:t>
            </a:r>
            <a:r>
              <a:rPr lang="en-US" sz="950" dirty="0">
                <a:solidFill>
                  <a:srgbClr val="1E1656"/>
                </a:solidFill>
                <a:latin typeface="Tahoma" panose="020B0604030504040204" pitchFamily="34" charset="0"/>
                <a:ea typeface="Tahoma" panose="020B0604030504040204" pitchFamily="34" charset="0"/>
                <a:cs typeface="Tahoma" panose="020B0604030504040204" pitchFamily="34" charset="0"/>
              </a:rPr>
              <a:t>.</a:t>
            </a:r>
          </a:p>
          <a:p>
            <a:pPr algn="r" rtl="1">
              <a:lnSpc>
                <a:spcPct val="120000"/>
              </a:lnSpc>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وتشمل النجاحات البحثية الأخيرة لهيئة التدريس التحليل الوراثي لأكثر من مليون شخص؛ للمساعدة في تحديد معايير جديدة لضغط الدم، وهي دراسة نشرت في دورية "</a:t>
            </a:r>
            <a:r>
              <a:rPr lang="ar-SA" sz="950" dirty="0" err="1">
                <a:solidFill>
                  <a:srgbClr val="1E1656"/>
                </a:solidFill>
                <a:latin typeface="Tahoma" panose="020B0604030504040204" pitchFamily="34" charset="0"/>
                <a:ea typeface="Tahoma" panose="020B0604030504040204" pitchFamily="34" charset="0"/>
                <a:cs typeface="Tahoma" panose="020B0604030504040204" pitchFamily="34" charset="0"/>
              </a:rPr>
              <a:t>نيتشر</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SA" sz="950" dirty="0" err="1">
                <a:solidFill>
                  <a:srgbClr val="1E1656"/>
                </a:solidFill>
                <a:latin typeface="Tahoma" panose="020B0604030504040204" pitchFamily="34" charset="0"/>
                <a:ea typeface="Tahoma" panose="020B0604030504040204" pitchFamily="34" charset="0"/>
                <a:cs typeface="Tahoma" panose="020B0604030504040204" pitchFamily="34" charset="0"/>
              </a:rPr>
              <a:t>جيناتكس</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كما أدت دراسة أخرى إلى اكتشاف مسارات محددة للإشارات الجزيئية التي تساهم في التحول إلى الشيخوخة وهزال العضلات، مما نتج عنها منشورات متعددة في الطب الجزيئي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نشرتها دورية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a:t>
            </a:r>
            <a:r>
              <a:rPr lang="en-US" sz="950" dirty="0">
                <a:solidFill>
                  <a:srgbClr val="1E1656"/>
                </a:solidFill>
                <a:latin typeface="Tahoma" panose="020B0604030504040204" pitchFamily="34" charset="0"/>
                <a:ea typeface="Tahoma" panose="020B0604030504040204" pitchFamily="34" charset="0"/>
                <a:cs typeface="Tahoma" panose="020B0604030504040204" pitchFamily="34" charset="0"/>
              </a:rPr>
              <a:t>EMBO</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المُحكمة.</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 كما حاز أحد طلاب</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كلية العلوم الصحية والحيوية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على تكريم دولي وفاز بجائزة أفضل ملخص أطروحة من الجمعية الدولية لبحوث الخلايا الجذعية 2019. </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lnSpc>
                <a:spcPct val="120000"/>
              </a:lnSpc>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وتتمتع الكلية اليوم بعلاقات بحثية تعاونية قوية مع الجهات المعنية بالصحة العامة سواء في الأوساط الأكاديمية، أو قطاع الرعاية الصحية، أو المؤسسات الحكومية. وتشمل هذه العلاقات كيانات جامعة حمد بن خليفة مثل معهد قطر لبحوث الطب الحيوي، والكليات والكيانات البحثية في قطر مثل: جامعة وايل </a:t>
            </a:r>
            <a:r>
              <a:rPr lang="ar-SA" sz="950" dirty="0" err="1">
                <a:solidFill>
                  <a:srgbClr val="1E1656"/>
                </a:solidFill>
                <a:latin typeface="Tahoma" panose="020B0604030504040204" pitchFamily="34" charset="0"/>
                <a:ea typeface="Tahoma" panose="020B0604030504040204" pitchFamily="34" charset="0"/>
                <a:cs typeface="Tahoma" panose="020B0604030504040204" pitchFamily="34" charset="0"/>
              </a:rPr>
              <a:t>كورنيل</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للطب – قطر، وجامعة </a:t>
            </a:r>
            <a:r>
              <a:rPr lang="ar-SA" sz="950" dirty="0" err="1">
                <a:solidFill>
                  <a:srgbClr val="1E1656"/>
                </a:solidFill>
                <a:latin typeface="Tahoma" panose="020B0604030504040204" pitchFamily="34" charset="0"/>
                <a:ea typeface="Tahoma" panose="020B0604030504040204" pitchFamily="34" charset="0"/>
                <a:cs typeface="Tahoma" panose="020B0604030504040204" pitchFamily="34" charset="0"/>
              </a:rPr>
              <a:t>كارنيجي</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ميلون قطر، ومركز سدرة للطب، وبرنامج قطر جينوم. </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lnSpc>
                <a:spcPct val="120000"/>
              </a:lnSpc>
            </a:pP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429" y="76374"/>
            <a:ext cx="2334083" cy="1473329"/>
          </a:xfrm>
          <a:prstGeom prst="rect">
            <a:avLst/>
          </a:prstGeom>
        </p:spPr>
      </p:pic>
      <p:pic>
        <p:nvPicPr>
          <p:cNvPr id="8" name="Picture 7">
            <a:extLst>
              <a:ext uri="{FF2B5EF4-FFF2-40B4-BE49-F238E27FC236}">
                <a16:creationId xmlns:a16="http://schemas.microsoft.com/office/drawing/2014/main" id="{E01EADF2-BA26-8246-A7D0-EDCD053702C1}"/>
              </a:ext>
            </a:extLst>
          </p:cNvPr>
          <p:cNvPicPr>
            <a:picLocks noChangeAspect="1"/>
          </p:cNvPicPr>
          <p:nvPr/>
        </p:nvPicPr>
        <p:blipFill rotWithShape="1">
          <a:blip r:embed="rId3"/>
          <a:srcRect t="24876" b="25599"/>
          <a:stretch/>
        </p:blipFill>
        <p:spPr>
          <a:xfrm>
            <a:off x="457198" y="2377440"/>
            <a:ext cx="5943600" cy="1647908"/>
          </a:xfrm>
          <a:prstGeom prst="rect">
            <a:avLst/>
          </a:prstGeom>
        </p:spPr>
      </p:pic>
    </p:spTree>
    <p:extLst>
      <p:ext uri="{BB962C8B-B14F-4D97-AF65-F5344CB8AC3E}">
        <p14:creationId xmlns:p14="http://schemas.microsoft.com/office/powerpoint/2010/main" val="451502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5e26763182_0_0"/>
          <p:cNvSpPr/>
          <p:nvPr/>
        </p:nvSpPr>
        <p:spPr>
          <a:xfrm>
            <a:off x="457200" y="1828800"/>
            <a:ext cx="5943600" cy="554100"/>
          </a:xfrm>
          <a:prstGeom prst="rect">
            <a:avLst/>
          </a:prstGeom>
          <a:noFill/>
          <a:ln>
            <a:noFill/>
          </a:ln>
        </p:spPr>
        <p:txBody>
          <a:bodyPr spcFirstLastPara="1" wrap="square" lIns="91425" tIns="45700" rIns="91425" bIns="45700" anchor="t" anchorCtr="0">
            <a:noAutofit/>
          </a:bodyPr>
          <a:lstStyle/>
          <a:p>
            <a:pPr lvl="0" algn="r" rtl="1"/>
            <a:r>
              <a:rPr lang="ar-AE" sz="1600" b="1" dirty="0">
                <a:solidFill>
                  <a:srgbClr val="0088CE"/>
                </a:solidFill>
                <a:latin typeface="Tahoma" panose="020B0604030504040204" pitchFamily="34" charset="0"/>
                <a:ea typeface="Tahoma" panose="020B0604030504040204" pitchFamily="34" charset="0"/>
                <a:cs typeface="Tahoma" panose="020B0604030504040204" pitchFamily="34" charset="0"/>
              </a:rPr>
              <a:t>كليات جامعة حمد بن خليفة</a:t>
            </a:r>
            <a:endPar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endParaRPr>
          </a:p>
          <a:p>
            <a:pPr lvl="0" algn="r" rtl="1"/>
            <a:r>
              <a:rPr lang="ar-AE" sz="1400" dirty="0">
                <a:solidFill>
                  <a:srgbClr val="1E1656"/>
                </a:solidFill>
                <a:latin typeface="Tahoma" panose="020B0604030504040204" pitchFamily="34" charset="0"/>
                <a:ea typeface="Tahoma" panose="020B0604030504040204" pitchFamily="34" charset="0"/>
                <a:cs typeface="Tahoma" panose="020B0604030504040204" pitchFamily="34" charset="0"/>
              </a:rPr>
              <a:t>كلية </a:t>
            </a:r>
            <a:r>
              <a:rPr lang="ar-QA" sz="1400" dirty="0">
                <a:solidFill>
                  <a:srgbClr val="1E1656"/>
                </a:solidFill>
                <a:latin typeface="Tahoma" panose="020B0604030504040204" pitchFamily="34" charset="0"/>
                <a:ea typeface="Tahoma" panose="020B0604030504040204" pitchFamily="34" charset="0"/>
                <a:cs typeface="Tahoma" panose="020B0604030504040204" pitchFamily="34" charset="0"/>
              </a:rPr>
              <a:t>السياسات العامة</a:t>
            </a:r>
            <a:endParaRPr lang="en-US" sz="14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216" name="Google Shape;216;g5e26763182_0_0"/>
          <p:cNvSpPr/>
          <p:nvPr/>
        </p:nvSpPr>
        <p:spPr>
          <a:xfrm>
            <a:off x="457200" y="4840357"/>
            <a:ext cx="5943600" cy="4499112"/>
          </a:xfrm>
          <a:prstGeom prst="rect">
            <a:avLst/>
          </a:prstGeom>
          <a:noFill/>
          <a:ln>
            <a:noFill/>
          </a:ln>
        </p:spPr>
        <p:txBody>
          <a:bodyPr spcFirstLastPara="1" wrap="square" lIns="0" tIns="0" rIns="0" bIns="0" anchor="t" anchorCtr="0">
            <a:noAutofit/>
          </a:bodyPr>
          <a:lstStyle/>
          <a:p>
            <a:pPr lvl="0" algn="r" rtl="1">
              <a:spcBef>
                <a:spcPts val="500"/>
              </a:spcBef>
              <a:buClr>
                <a:schemeClr val="dk1"/>
              </a:buClr>
              <a:buSzPts val="1100"/>
            </a:pP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تُعد كلية السياسات العامة الأحدث بين كليات جامعة حمد بن خليفة، حيث أطلقتها الجامعة مؤخرًا لتعكس الأولوية التي توليها الجامعة لدعم إعداد السياسات الفعالة والإسهام في تطويرها وتنفيذها لصالح رؤية قطر الوطنية 2030. </a:t>
            </a:r>
          </a:p>
          <a:p>
            <a:pPr algn="r" rtl="1">
              <a:spcBef>
                <a:spcPts val="500"/>
              </a:spcBef>
              <a:buClr>
                <a:schemeClr val="dk1"/>
              </a:buClr>
              <a:buSzPts val="1100"/>
            </a:pP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تعتبر الكلية بيئة فريدة ومشوقة وناشئة ومفعمة بالطاقة ومنفتحة على الأفكار والتجارب المبتكرة. والكلية بصدد استقطاب واحدة من أفضل هيئات التدريس على مستوى العالم، وبناء قدراتها البحثية، والانخراط في مجالها في قطر والمجتمع العالمي. تهدف كلية السياسات العامة أن تكون واحدة من كليات السياسات العامة الرائدة في المنطقة والعالم، لتجسر الهوة وتكون مركزًا لحلول السياسات المبتكرة التي تساهم في تحقيق الصالح العام.</a:t>
            </a:r>
          </a:p>
          <a:p>
            <a:pPr lvl="0" algn="r" rtl="1">
              <a:spcBef>
                <a:spcPts val="500"/>
              </a:spcBef>
              <a:buClr>
                <a:schemeClr val="dk1"/>
              </a:buClr>
              <a:buSzPts val="1100"/>
            </a:pPr>
            <a:endParaRPr lang="ar-QA"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وسوف تستهل كلية السياسات العامة برامجها الأكاديمية في خريف عام 2019 مع برنامج ماجستير السياسة العامة. يدمج هذا البرنامج الذي يُدرَّس على مدار سنتين بين أعلى المعايير الدولية في هذا المجال مع مجموعة متميزة من التخصصات المتعددة والأسس الأخلاقية الراسخة وريادة الأعمال في الإدارة العامة والابتكار في صنع السياسات وإعدادها. وسيقوم طلاب البرنامج بتطوير نواة صلبة من المعرفة النظرية، وسوف تتاح لهم فرصة التخصص في السياسات الاجتماعية، أو في سياسات الطاقة والبيئة. تدعم هذه التخصصات ندوات ومختبرات متقدمة، تستند لروح الفريق، ويحركها مشاريع متقدمة تعالج مشكلات واقعية.</a:t>
            </a:r>
          </a:p>
          <a:p>
            <a:pPr lvl="0" algn="r" rtl="1">
              <a:spcBef>
                <a:spcPts val="500"/>
              </a:spcBef>
              <a:buClr>
                <a:schemeClr val="dk1"/>
              </a:buClr>
              <a:buSzPts val="1100"/>
            </a:pP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sym typeface="Calibri"/>
              </a:rPr>
              <a:t>تلتزم هيئة التدريس المتنامية بدعم التنمية والتطور الفكري لجميع طلابها. وتتوقع كلية السياسات العامة</a:t>
            </a:r>
            <a:r>
              <a:rPr lang="en-US" sz="950" dirty="0">
                <a:solidFill>
                  <a:srgbClr val="1E1656"/>
                </a:solidFill>
                <a:latin typeface="Tahoma" panose="020B0604030504040204" pitchFamily="34" charset="0"/>
                <a:ea typeface="Tahoma" panose="020B0604030504040204" pitchFamily="34" charset="0"/>
                <a:cs typeface="Tahoma" panose="020B0604030504040204" pitchFamily="34" charset="0"/>
                <a:sym typeface="Calibri"/>
              </a:rPr>
              <a:t>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sym typeface="Calibri"/>
              </a:rPr>
              <a:t>الكثير من طلابها، وفي نفس الوقت تقدم لهم الكثير. وسوف يتم ربط النظريات بالممارسات، والكلية بصدد بناء شراكات مع المجتمع الأوسع الذي يضم المؤسسات الحكومية والقطاع الخاص والكيانات البحثية؛  لضمان حصول طلابها على فرص لفحص معارفهم في مواجهة تحديات العالم الحقيقي. </a:t>
            </a:r>
          </a:p>
          <a:p>
            <a:pPr lvl="0" algn="r" rtl="1">
              <a:spcBef>
                <a:spcPts val="500"/>
              </a:spcBef>
              <a:buClr>
                <a:schemeClr val="dk1"/>
              </a:buClr>
              <a:buSzPts val="1100"/>
            </a:pP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sym typeface="Calibri"/>
              </a:rPr>
              <a:t>وتتمتع المجموعة الأولى من أعضاء هيئة التدريس باهتمامات بحثية ثرية ومتنوعة وفعالة، بما في ذلك منهجيات تطوير قضايا السياسات العالمية ومناقشتها وإمكانية تطبيقها، والأمن الغذائي والتجارة، وأهداف الأمم المتحدة للتنمية المستدامة، والهجرة في منطقة الشرق الأوسط وشمال أفريقيا، ومكانة الأخلاق في تصميم السياسات وإعدادها، والتنفيذ الفعال وتقييم البرنامج. وسوف نحفر الطلاب على إجراء البحوث المتقدمة حول قضايا السياسة عند تنفيذ مشاريع التخرج، بهدف المساهمة في سلسلة دراسات الحالة وموجزات السياسة. وبالتعاون مع مجتمعها والشركاء الحكوميين، سوف تحدد كلية السياسات العامة</a:t>
            </a:r>
            <a:r>
              <a:rPr lang="en-US" sz="950" dirty="0">
                <a:solidFill>
                  <a:srgbClr val="1E1656"/>
                </a:solidFill>
                <a:latin typeface="Tahoma" panose="020B0604030504040204" pitchFamily="34" charset="0"/>
                <a:ea typeface="Tahoma" panose="020B0604030504040204" pitchFamily="34" charset="0"/>
                <a:cs typeface="Tahoma" panose="020B0604030504040204" pitchFamily="34" charset="0"/>
                <a:sym typeface="Calibri"/>
              </a:rPr>
              <a:t>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sym typeface="Calibri"/>
              </a:rPr>
              <a:t>أولويات البحث على مدار السنوات القادمة، والتي ستساعد على إثراء النقاشات حول السياسات العامة في البلاد والمنطقة.</a:t>
            </a:r>
          </a:p>
          <a:p>
            <a:pPr lvl="0" algn="r" rtl="1">
              <a:spcBef>
                <a:spcPts val="500"/>
              </a:spcBef>
              <a:buClr>
                <a:schemeClr val="dk1"/>
              </a:buClr>
              <a:buSzPts val="1100"/>
            </a:pP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sym typeface="Calibri"/>
              </a:rPr>
              <a:t>ومن المتوقع أن تستضيف الكلية العديد من الفعاليات في العام الدراسي 2019-2020، بما في ذلك ورشة عمل مشتركة حول مستقبل علوم السياسة، والمشاركة في اجتماعات جمعية الشرق الأوسط للسياسات العامة والإدارة، واستضافة العديد من المتحدثين المتميزين.</a:t>
            </a:r>
            <a:endParaRPr sz="950" b="0" i="0" u="none" strike="noStrike" cap="none" dirty="0">
              <a:solidFill>
                <a:srgbClr val="1E1656"/>
              </a:solidFill>
              <a:latin typeface="Tahoma" panose="020B0604030504040204" pitchFamily="34" charset="0"/>
              <a:ea typeface="Tahoma" panose="020B0604030504040204" pitchFamily="34" charset="0"/>
              <a:cs typeface="Tahoma" panose="020B0604030504040204" pitchFamily="34" charset="0"/>
              <a:sym typeface="Calibri"/>
            </a:endParaRPr>
          </a:p>
        </p:txBody>
      </p:sp>
      <p:pic>
        <p:nvPicPr>
          <p:cNvPr id="6" name="Google Shape;217;g5e26763182_0_0">
            <a:extLst>
              <a:ext uri="{FF2B5EF4-FFF2-40B4-BE49-F238E27FC236}">
                <a16:creationId xmlns:a16="http://schemas.microsoft.com/office/drawing/2014/main" id="{531E95C6-4845-9948-812E-67476CA85D20}"/>
              </a:ext>
            </a:extLst>
          </p:cNvPr>
          <p:cNvPicPr preferRelativeResize="0"/>
          <p:nvPr/>
        </p:nvPicPr>
        <p:blipFill rotWithShape="1">
          <a:blip r:embed="rId3">
            <a:alphaModFix/>
          </a:blip>
          <a:srcRect t="11155" b="16612"/>
          <a:stretch/>
        </p:blipFill>
        <p:spPr>
          <a:xfrm>
            <a:off x="457200" y="2377441"/>
            <a:ext cx="5943600" cy="2383746"/>
          </a:xfrm>
          <a:prstGeom prst="rect">
            <a:avLst/>
          </a:prstGeom>
          <a:noFill/>
          <a:ln>
            <a:noFill/>
          </a:ln>
        </p:spPr>
      </p:pic>
    </p:spTree>
    <p:extLst>
      <p:ext uri="{BB962C8B-B14F-4D97-AF65-F5344CB8AC3E}">
        <p14:creationId xmlns:p14="http://schemas.microsoft.com/office/powerpoint/2010/main" val="1723123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828800"/>
            <a:ext cx="5943600" cy="246221"/>
          </a:xfrm>
          <a:prstGeom prst="rect">
            <a:avLst/>
          </a:prstGeom>
        </p:spPr>
        <p:txBody>
          <a:bodyPr wrap="square" lIns="0" tIns="0" rIns="0" bIns="0">
            <a:spAutoFit/>
          </a:bodyPr>
          <a:lstStyle/>
          <a:p>
            <a:pPr lvl="0" algn="r" rtl="1"/>
            <a:r>
              <a:rPr lang="ar-AE" sz="1600" b="1" dirty="0">
                <a:solidFill>
                  <a:srgbClr val="0088CE"/>
                </a:solidFill>
                <a:latin typeface="Tahoma" panose="020B0604030504040204" pitchFamily="34" charset="0"/>
                <a:ea typeface="Tahoma" panose="020B0604030504040204" pitchFamily="34" charset="0"/>
                <a:cs typeface="Tahoma" panose="020B0604030504040204" pitchFamily="34" charset="0"/>
              </a:rPr>
              <a:t>المعاهد البحثية التابعة لجامعة حمد بن خليفة</a:t>
            </a:r>
            <a:endParaRPr lang="en-US" sz="1200" b="1" dirty="0">
              <a:solidFill>
                <a:srgbClr val="0088CE"/>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457200" y="6242786"/>
            <a:ext cx="5943600" cy="553998"/>
          </a:xfrm>
          <a:prstGeom prst="rect">
            <a:avLst/>
          </a:prstGeom>
        </p:spPr>
        <p:txBody>
          <a:bodyPr wrap="square" lIns="0" tIns="0" rIns="0" bIns="0">
            <a:spAutoFit/>
          </a:bodyPr>
          <a:lstStyle/>
          <a:p>
            <a:pPr algn="r" rtl="1"/>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اتساقًا مع رؤية قطر الوطنية 2030 واستراتيجية قطر الوطنية للبحوث، يأتي العلماء والباحثون </a:t>
            </a:r>
            <a: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t/>
            </a:r>
            <a:b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b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في المعاهد البحثية الثلاثة التابعة لجامعة حمد بن خليفة في طليعة الجهود الرامية لرسم معالم منظومة الابتكار والبحوث العلمية صديقة البيئة في قطر. </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457200" y="8071089"/>
            <a:ext cx="5943600" cy="553998"/>
          </a:xfrm>
          <a:prstGeom prst="rect">
            <a:avLst/>
          </a:prstGeom>
        </p:spPr>
        <p:txBody>
          <a:bodyPr wrap="square" lIns="0" tIns="0" rIns="0" bIns="0">
            <a:spAutoFit/>
          </a:bodyPr>
          <a:lstStyle/>
          <a:p>
            <a:pPr algn="r" rtl="1"/>
            <a:r>
              <a:rPr lang="ar-AE" sz="1200" b="1" dirty="0">
                <a:solidFill>
                  <a:srgbClr val="0088CE"/>
                </a:solidFill>
                <a:latin typeface="Tahoma" panose="020B0604030504040204" pitchFamily="34" charset="0"/>
                <a:ea typeface="Tahoma" panose="020B0604030504040204" pitchFamily="34" charset="0"/>
                <a:cs typeface="Tahoma" panose="020B0604030504040204" pitchFamily="34" charset="0"/>
              </a:rPr>
              <a:t>معهد قطر لبحوث الطب الحيوي</a:t>
            </a:r>
            <a:endParaRPr lang="ar-EG" sz="1200" b="1" dirty="0">
              <a:solidFill>
                <a:srgbClr val="0088CE"/>
              </a:solidFill>
              <a:latin typeface="Tahoma" panose="020B0604030504040204" pitchFamily="34" charset="0"/>
              <a:ea typeface="Tahoma" panose="020B0604030504040204" pitchFamily="34" charset="0"/>
              <a:cs typeface="Tahoma" panose="020B0604030504040204" pitchFamily="34" charset="0"/>
            </a:endParaRPr>
          </a:p>
          <a:p>
            <a:pPr algn="r" rtl="1"/>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تعزيز التحول التدريجي في قطاع الرعاية الصحية في قطر والمنطقة</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endParaRPr lang="en-US" sz="1200" b="1"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457200" y="7523210"/>
            <a:ext cx="5943600" cy="369332"/>
          </a:xfrm>
          <a:prstGeom prst="rect">
            <a:avLst/>
          </a:prstGeom>
        </p:spPr>
        <p:txBody>
          <a:bodyPr wrap="square" lIns="0" tIns="0" rIns="0" bIns="0">
            <a:spAutoFit/>
          </a:bodyPr>
          <a:lstStyle/>
          <a:p>
            <a:pPr algn="r" rtl="1"/>
            <a:r>
              <a:rPr lang="ar-AE" sz="1200" b="1" dirty="0">
                <a:solidFill>
                  <a:srgbClr val="0088CE"/>
                </a:solidFill>
                <a:latin typeface="Tahoma" panose="020B0604030504040204" pitchFamily="34" charset="0"/>
                <a:ea typeface="Tahoma" panose="020B0604030504040204" pitchFamily="34" charset="0"/>
                <a:cs typeface="Tahoma" panose="020B0604030504040204" pitchFamily="34" charset="0"/>
              </a:rPr>
              <a:t>معهد قطر لبحوث الحوسبة</a:t>
            </a:r>
            <a:endParaRPr lang="en-US" sz="1200" dirty="0">
              <a:solidFill>
                <a:srgbClr val="0088CE"/>
              </a:solidFill>
              <a:latin typeface="Tahoma" panose="020B0604030504040204" pitchFamily="34" charset="0"/>
              <a:ea typeface="Tahoma" panose="020B0604030504040204" pitchFamily="34" charset="0"/>
              <a:cs typeface="Tahoma" panose="020B0604030504040204" pitchFamily="34" charset="0"/>
            </a:endParaRPr>
          </a:p>
          <a:p>
            <a:pPr algn="r" rtl="1"/>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التركيز على تحديات الحوسبة واسعة النطاق</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457200" y="6975331"/>
            <a:ext cx="5943600" cy="369332"/>
          </a:xfrm>
          <a:prstGeom prst="rect">
            <a:avLst/>
          </a:prstGeom>
        </p:spPr>
        <p:txBody>
          <a:bodyPr wrap="square" lIns="0" tIns="0" rIns="0" bIns="0">
            <a:spAutoFit/>
          </a:bodyPr>
          <a:lstStyle/>
          <a:p>
            <a:pPr algn="r" rtl="1"/>
            <a:r>
              <a:rPr lang="ar-AE" sz="1200" b="1" dirty="0">
                <a:solidFill>
                  <a:srgbClr val="0088CE"/>
                </a:solidFill>
                <a:latin typeface="Tahoma" panose="020B0604030504040204" pitchFamily="34" charset="0"/>
                <a:ea typeface="Tahoma" panose="020B0604030504040204" pitchFamily="34" charset="0"/>
                <a:cs typeface="Tahoma" panose="020B0604030504040204" pitchFamily="34" charset="0"/>
              </a:rPr>
              <a:t>معهد قطر لبحوث البيئة والطاقة</a:t>
            </a:r>
            <a:endParaRPr lang="en-US" sz="1200" dirty="0">
              <a:solidFill>
                <a:srgbClr val="0088CE"/>
              </a:solidFill>
              <a:latin typeface="Tahoma" panose="020B0604030504040204" pitchFamily="34" charset="0"/>
              <a:ea typeface="Tahoma" panose="020B0604030504040204" pitchFamily="34" charset="0"/>
              <a:cs typeface="Tahoma" panose="020B0604030504040204" pitchFamily="34" charset="0"/>
            </a:endParaRPr>
          </a:p>
          <a:p>
            <a:pPr algn="r" rtl="1"/>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التصدي للتحديات الوطنية الكبرى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ذات العلاقة ب</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أمن المياه والطاقة</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Google Shape;227;p17">
            <a:extLst>
              <a:ext uri="{FF2B5EF4-FFF2-40B4-BE49-F238E27FC236}">
                <a16:creationId xmlns:a16="http://schemas.microsoft.com/office/drawing/2014/main" id="{4D7DEC7A-FCA0-7D40-8CB1-7001D564B925}"/>
              </a:ext>
            </a:extLst>
          </p:cNvPr>
          <p:cNvGraphicFramePr>
            <a:graphicFrameLocks noChangeAspect="1"/>
          </p:cNvGraphicFramePr>
          <p:nvPr>
            <p:extLst>
              <p:ext uri="{D42A27DB-BD31-4B8C-83A1-F6EECF244321}">
                <p14:modId xmlns:p14="http://schemas.microsoft.com/office/powerpoint/2010/main" val="783689862"/>
              </p:ext>
            </p:extLst>
          </p:nvPr>
        </p:nvGraphicFramePr>
        <p:xfrm>
          <a:off x="457200" y="2286000"/>
          <a:ext cx="5943600" cy="3814030"/>
        </p:xfrm>
        <a:graphic>
          <a:graphicData uri="http://schemas.openxmlformats.org/presentationml/2006/ole">
            <mc:AlternateContent xmlns:mc="http://schemas.openxmlformats.org/markup-compatibility/2006">
              <mc:Choice xmlns:v="urn:schemas-microsoft-com:vml" Requires="v">
                <p:oleObj spid="_x0000_s5127" r:id="rId3" imgW="6486525" imgH="4162425" progId="Photoshop.Image.13">
                  <p:embed/>
                </p:oleObj>
              </mc:Choice>
              <mc:Fallback>
                <p:oleObj r:id="rId3" imgW="6486525" imgH="4162425" progId="Photoshop.Image.13">
                  <p:embed/>
                  <p:pic>
                    <p:nvPicPr>
                      <p:cNvPr id="227" name="Google Shape;227;p17"/>
                      <p:cNvPicPr preferRelativeResize="0"/>
                      <p:nvPr/>
                    </p:nvPicPr>
                    <p:blipFill rotWithShape="1">
                      <a:blip r:embed="rId4">
                        <a:alphaModFix/>
                      </a:blip>
                      <a:srcRect/>
                      <a:stretch/>
                    </p:blipFill>
                    <p:spPr>
                      <a:xfrm>
                        <a:off x="457200" y="2286000"/>
                        <a:ext cx="5943600" cy="381403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22420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828800"/>
            <a:ext cx="5943600" cy="461665"/>
          </a:xfrm>
          <a:prstGeom prst="rect">
            <a:avLst/>
          </a:prstGeom>
        </p:spPr>
        <p:txBody>
          <a:bodyPr wrap="square" lIns="0" tIns="0" rIns="0" bIns="0">
            <a:spAutoFit/>
          </a:bodyPr>
          <a:lstStyle/>
          <a:p>
            <a:pPr lvl="0" algn="r" rtl="1"/>
            <a:r>
              <a:rPr lang="ar-AE" sz="1600" b="1" dirty="0">
                <a:solidFill>
                  <a:srgbClr val="0088CE"/>
                </a:solidFill>
                <a:latin typeface="Tahoma" panose="020B0604030504040204" pitchFamily="34" charset="0"/>
                <a:ea typeface="Tahoma" panose="020B0604030504040204" pitchFamily="34" charset="0"/>
                <a:cs typeface="Tahoma" panose="020B0604030504040204" pitchFamily="34" charset="0"/>
              </a:rPr>
              <a:t>قصص بحوث عظيمة التأثير</a:t>
            </a:r>
            <a:endPar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endParaRPr>
          </a:p>
          <a:p>
            <a:pPr lvl="0" algn="r" rtl="1"/>
            <a:r>
              <a:rPr lang="ar-AE" sz="1400" dirty="0">
                <a:solidFill>
                  <a:srgbClr val="1E1656"/>
                </a:solidFill>
                <a:latin typeface="Tahoma" panose="020B0604030504040204" pitchFamily="34" charset="0"/>
                <a:ea typeface="Tahoma" panose="020B0604030504040204" pitchFamily="34" charset="0"/>
                <a:cs typeface="Tahoma" panose="020B0604030504040204" pitchFamily="34" charset="0"/>
              </a:rPr>
              <a:t>معهد قطر لبحوث البيئة والطاقة</a:t>
            </a:r>
            <a:endParaRPr lang="en-US" sz="14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6" name="Subtitle 5"/>
          <p:cNvSpPr>
            <a:spLocks noGrp="1"/>
          </p:cNvSpPr>
          <p:nvPr>
            <p:ph type="subTitle" idx="4294967295"/>
          </p:nvPr>
        </p:nvSpPr>
        <p:spPr>
          <a:xfrm>
            <a:off x="457200" y="5819775"/>
            <a:ext cx="5943600" cy="3227388"/>
          </a:xfrm>
        </p:spPr>
        <p:txBody>
          <a:bodyPr lIns="0" tIns="0" rIns="0" bIns="0">
            <a:normAutofit/>
          </a:bodyPr>
          <a:lstStyle/>
          <a:p>
            <a:pPr marL="0" indent="0" algn="r" rtl="1">
              <a:lnSpc>
                <a:spcPct val="100000"/>
              </a:lnSpc>
              <a:buNone/>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حقق معهد قطر لبحوث البيئة والطاقة على مدار العام الأكاديمي الماضي مجموعة من الإنجازات البحثية المتميزة. فمن خلال التعاون مع المؤسسة العامة القطرية للكهرباء والماء (</a:t>
            </a:r>
            <a:r>
              <a:rPr lang="ar-SA" sz="950" dirty="0" err="1">
                <a:solidFill>
                  <a:srgbClr val="1E1656"/>
                </a:solidFill>
                <a:latin typeface="Tahoma" panose="020B0604030504040204" pitchFamily="34" charset="0"/>
                <a:ea typeface="Tahoma" panose="020B0604030504040204" pitchFamily="34" charset="0"/>
                <a:cs typeface="Tahoma" panose="020B0604030504040204" pitchFamily="34" charset="0"/>
              </a:rPr>
              <a:t>كهرماء</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الذي انطلق في عام 2018، يطور </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معهد قطر لبحوث البيئة والطاقة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محطة تحلية مياه تجريبية متقدمة ومتعددة التأثير، ستعمل باعتبارها دليلًا على مفهوم الأفكار الحاصلة على براءة اختراع، والتي تقلل من استهلاك الطاقة وتُحسن كفاءة الطاقة لتكنولوجيا تحلية المياه متعددة التأثير. </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en-US" sz="950" dirty="0">
                <a:solidFill>
                  <a:srgbClr val="1E1656"/>
                </a:solidFill>
                <a:latin typeface="Tahoma" panose="020B0604030504040204" pitchFamily="34" charset="0"/>
                <a:ea typeface="Tahoma" panose="020B0604030504040204" pitchFamily="34" charset="0"/>
                <a:cs typeface="Tahoma" panose="020B0604030504040204" pitchFamily="34" charset="0"/>
              </a:rPr>
              <a:t/>
            </a:r>
            <a:br>
              <a:rPr lang="en-US" sz="950" dirty="0">
                <a:solidFill>
                  <a:srgbClr val="1E1656"/>
                </a:solidFill>
                <a:latin typeface="Tahoma" panose="020B0604030504040204" pitchFamily="34" charset="0"/>
                <a:ea typeface="Tahoma" panose="020B0604030504040204" pitchFamily="34" charset="0"/>
                <a:cs typeface="Tahoma" panose="020B0604030504040204" pitchFamily="34" charset="0"/>
              </a:rPr>
            </a:b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وبالتعاون مع المزارعين المحليين في قطر، يطور </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معهد قطر لبحوث البيئة والطاقة</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كذلك وينفذ نظام الطاقة المتجددة للزراعة التجارية، مع التركيز بشكلٍ خاص على الطاقة والمياه والبيئة. ويهدف المشروع إلى إنشاء نظام متكامل للطاقة الشمسية الكهروضوئية؛ لتزويد المزارع بالطاقة الكهربائية اللازمة للري والإضاءة والتبريد. وفي إطار هذا المشروع التجريبي، قام </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معهد قطر لبحوث البيئة والطاقة</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بتركيب نظام طاقة شمسية بقوة 30 كيلو وات في المزارع التي تعد جزءًا من المرحلة التجريبية، وقام بتقييم جودة مياه الآبار في هذه المزارع</a:t>
            </a:r>
            <a:r>
              <a:rPr lang="en-US" sz="950" dirty="0">
                <a:solidFill>
                  <a:srgbClr val="1E1656"/>
                </a:solidFill>
                <a:latin typeface="Tahoma" panose="020B0604030504040204" pitchFamily="34" charset="0"/>
                <a:ea typeface="Tahoma" panose="020B0604030504040204" pitchFamily="34" charset="0"/>
                <a:cs typeface="Tahoma" panose="020B0604030504040204" pitchFamily="34" charset="0"/>
              </a:rPr>
              <a:t>.</a:t>
            </a:r>
          </a:p>
          <a:p>
            <a:pPr marL="0" indent="0" algn="r" rtl="1">
              <a:lnSpc>
                <a:spcPct val="100000"/>
              </a:lnSpc>
              <a:buNone/>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وفي إطار جهوده المستمرة لتعزيز البحوث والتطوير والابتكار بشأن التقنيات ذات العلاقة بالطاقة الشمسية في ال</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مناخات</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الصحراوية، أطلق </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معهد قطر لبحوث البيئة والطاقة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اتحاد الطاقة الشمسية في عام 2018. ويركز البرنامج القائم على العضوية على البحوث واختبار وعرض تكنولوجيا الطاقة الشمسية الرائدة</a:t>
            </a:r>
            <a:r>
              <a:rPr lang="en-US" sz="950" dirty="0">
                <a:solidFill>
                  <a:srgbClr val="1E1656"/>
                </a:solidFill>
                <a:latin typeface="Tahoma" panose="020B0604030504040204" pitchFamily="34" charset="0"/>
                <a:ea typeface="Tahoma" panose="020B0604030504040204" pitchFamily="34" charset="0"/>
                <a:cs typeface="Tahoma" panose="020B0604030504040204" pitchFamily="34" charset="0"/>
              </a:rPr>
              <a:t>.</a:t>
            </a:r>
          </a:p>
          <a:p>
            <a:pPr marL="0" indent="0" algn="r" rtl="1">
              <a:lnSpc>
                <a:spcPct val="100000"/>
              </a:lnSpc>
              <a:buNone/>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الجدير بالذكر أنه في عام 2018، طور باحثون من </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معهد قطر لبحوث البيئة والطاقة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مؤشرًا لقياس جودة الهواء، ومؤشرًا للجسيمات غير القابلة للاستنشاق في دولة قطر، حيث تستمر هذه الأبحاث في تمكين صناع القرار الوطنيين والمجتمع عامة من اتخاذ قرارات مستنيرة بشأن تجاربهم الشخصية ونوعية الهواء الذي </a:t>
            </a:r>
            <a:r>
              <a:rPr lang="ar-SA" sz="950" dirty="0" err="1">
                <a:solidFill>
                  <a:srgbClr val="1E1656"/>
                </a:solidFill>
                <a:latin typeface="Tahoma" panose="020B0604030504040204" pitchFamily="34" charset="0"/>
                <a:ea typeface="Tahoma" panose="020B0604030504040204" pitchFamily="34" charset="0"/>
                <a:cs typeface="Tahoma" panose="020B0604030504040204" pitchFamily="34" charset="0"/>
              </a:rPr>
              <a:t>يستنشقونه</a:t>
            </a:r>
            <a:r>
              <a:rPr lang="en-US" sz="950" dirty="0">
                <a:solidFill>
                  <a:srgbClr val="1E1656"/>
                </a:solidFill>
                <a:latin typeface="Tahoma" panose="020B0604030504040204" pitchFamily="34" charset="0"/>
                <a:ea typeface="Tahoma" panose="020B0604030504040204" pitchFamily="34" charset="0"/>
                <a:cs typeface="Tahoma" panose="020B0604030504040204" pitchFamily="34" charset="0"/>
              </a:rPr>
              <a:t>.</a:t>
            </a:r>
          </a:p>
          <a:p>
            <a:pPr marL="0" indent="0" algn="r" rtl="1">
              <a:lnSpc>
                <a:spcPct val="100000"/>
              </a:lnSpc>
              <a:buNone/>
            </a:pP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كما ينظم معهد قطر لبحوث البيئة والطاقة أنشطة توعوية مجتمعية لتعزيز دور المقيمين في الحفاظ على البيئة. فعلى سبيل المثال، تهدف مبادرة مجلس العلوم إلى توعية المجتمع بشأن بحوث معهد قطر لبحوث البيئة والطاقة حول الطاقة والمياه والبيئة. وفي الوقت نفسه، يثقف برنامج توعية الطلاب جيل الشباب حول الطاقة المتجددة ودورها في الاستدامة.  </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pic>
        <p:nvPicPr>
          <p:cNvPr id="8" name="Google Shape;235;p18">
            <a:extLst>
              <a:ext uri="{FF2B5EF4-FFF2-40B4-BE49-F238E27FC236}">
                <a16:creationId xmlns:a16="http://schemas.microsoft.com/office/drawing/2014/main" id="{BEBCFB8D-1B09-0247-A4E1-E263739A9074}"/>
              </a:ext>
            </a:extLst>
          </p:cNvPr>
          <p:cNvPicPr preferRelativeResize="0">
            <a:picLocks noChangeAspect="1"/>
          </p:cNvPicPr>
          <p:nvPr/>
        </p:nvPicPr>
        <p:blipFill rotWithShape="1">
          <a:blip r:embed="rId2">
            <a:alphaModFix/>
          </a:blip>
          <a:srcRect/>
          <a:stretch/>
        </p:blipFill>
        <p:spPr>
          <a:xfrm>
            <a:off x="457200" y="2377440"/>
            <a:ext cx="5943600" cy="3328047"/>
          </a:xfrm>
          <a:prstGeom prst="rect">
            <a:avLst/>
          </a:prstGeom>
          <a:noFill/>
          <a:ln>
            <a:noFill/>
          </a:ln>
        </p:spPr>
      </p:pic>
    </p:spTree>
    <p:extLst>
      <p:ext uri="{BB962C8B-B14F-4D97-AF65-F5344CB8AC3E}">
        <p14:creationId xmlns:p14="http://schemas.microsoft.com/office/powerpoint/2010/main" val="1859530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28800"/>
            <a:ext cx="5943600" cy="4062651"/>
          </a:xfrm>
          <a:prstGeom prst="rect">
            <a:avLst/>
          </a:prstGeom>
          <a:noFill/>
        </p:spPr>
        <p:txBody>
          <a:bodyPr wrap="square" lIns="0" tIns="0" rIns="0" bIns="0" rtlCol="0">
            <a:spAutoFit/>
          </a:bodyPr>
          <a:lstStyle/>
          <a:p>
            <a:pPr algn="r" rtl="1"/>
            <a:r>
              <a:rPr lang="ar-AE" sz="1600" b="1" dirty="0">
                <a:solidFill>
                  <a:srgbClr val="0088CE"/>
                </a:solidFill>
                <a:latin typeface="Tahoma" panose="020B0604030504040204" pitchFamily="34" charset="0"/>
                <a:ea typeface="Tahoma" panose="020B0604030504040204" pitchFamily="34" charset="0"/>
                <a:cs typeface="Tahoma" panose="020B0604030504040204" pitchFamily="34" charset="0"/>
              </a:rPr>
              <a:t>جامعة حمد بن خليفة:</a:t>
            </a:r>
            <a:endParaRPr lang="ar-QA" sz="1600" b="1" dirty="0">
              <a:solidFill>
                <a:srgbClr val="0088CE"/>
              </a:solidFill>
              <a:latin typeface="Tahoma" panose="020B0604030504040204" pitchFamily="34" charset="0"/>
              <a:ea typeface="Tahoma" panose="020B0604030504040204" pitchFamily="34" charset="0"/>
              <a:cs typeface="Tahoma" panose="020B0604030504040204" pitchFamily="34" charset="0"/>
            </a:endParaRPr>
          </a:p>
          <a:p>
            <a:pPr algn="r" rtl="1"/>
            <a:r>
              <a:rPr lang="ar-AE" sz="1600" dirty="0">
                <a:solidFill>
                  <a:srgbClr val="0088CE"/>
                </a:solidFill>
                <a:latin typeface="Tahoma" panose="020B0604030504040204" pitchFamily="34" charset="0"/>
                <a:ea typeface="Tahoma" panose="020B0604030504040204" pitchFamily="34" charset="0"/>
                <a:cs typeface="Tahoma" panose="020B0604030504040204" pitchFamily="34" charset="0"/>
              </a:rPr>
              <a:t>ابتكار يصنع الغد</a:t>
            </a:r>
            <a:endParaRPr lang="ar-QA" sz="1600" dirty="0">
              <a:solidFill>
                <a:srgbClr val="0088CE"/>
              </a:solidFill>
              <a:latin typeface="Tahoma" panose="020B0604030504040204" pitchFamily="34" charset="0"/>
              <a:ea typeface="Tahoma" panose="020B0604030504040204" pitchFamily="34" charset="0"/>
              <a:cs typeface="Tahoma" panose="020B0604030504040204" pitchFamily="34" charset="0"/>
            </a:endParaRPr>
          </a:p>
          <a:p>
            <a:pPr algn="r" rtl="1"/>
            <a:r>
              <a:rPr lang="en-US" sz="1200" b="1" dirty="0">
                <a:solidFill>
                  <a:srgbClr val="1E1656"/>
                </a:solidFill>
                <a:latin typeface="Tahoma" panose="020B0604030504040204" pitchFamily="34" charset="0"/>
                <a:ea typeface="Tahoma" panose="020B0604030504040204" pitchFamily="34" charset="0"/>
                <a:cs typeface="Tahoma" panose="020B0604030504040204" pitchFamily="34" charset="0"/>
              </a:rPr>
              <a:t/>
            </a:r>
            <a:br>
              <a:rPr lang="en-US" sz="1200" b="1" dirty="0">
                <a:solidFill>
                  <a:srgbClr val="1E1656"/>
                </a:solidFill>
                <a:latin typeface="Tahoma" panose="020B0604030504040204" pitchFamily="34" charset="0"/>
                <a:ea typeface="Tahoma" panose="020B0604030504040204" pitchFamily="34" charset="0"/>
                <a:cs typeface="Tahoma" panose="020B0604030504040204" pitchFamily="34" charset="0"/>
              </a:rPr>
            </a:br>
            <a:r>
              <a:rPr lang="ar-AE" sz="1200" b="1" dirty="0">
                <a:solidFill>
                  <a:srgbClr val="1E1656"/>
                </a:solidFill>
                <a:latin typeface="Tahoma" panose="020B0604030504040204" pitchFamily="34" charset="0"/>
                <a:ea typeface="Tahoma" panose="020B0604030504040204" pitchFamily="34" charset="0"/>
                <a:cs typeface="Tahoma" panose="020B0604030504040204" pitchFamily="34" charset="0"/>
              </a:rPr>
              <a:t/>
            </a:r>
            <a:br>
              <a:rPr lang="ar-AE" sz="1200" b="1" dirty="0">
                <a:solidFill>
                  <a:srgbClr val="1E1656"/>
                </a:solidFill>
                <a:latin typeface="Tahoma" panose="020B0604030504040204" pitchFamily="34" charset="0"/>
                <a:ea typeface="Tahoma" panose="020B0604030504040204" pitchFamily="34" charset="0"/>
                <a:cs typeface="Tahoma" panose="020B0604030504040204" pitchFamily="34" charset="0"/>
              </a:rPr>
            </a:b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تأسست جامعة حمد بن خليفة، عضو مؤسسة قطر للتربية والعلوم وتنمية المجتمع، عام 2010 كجامعة بحثية لتساهم في تطوير دولة قطر والمنطقة بأسرها، فضلًا عن تدعيم مركزها وتأثيرها العالمي. ومن خلال موقعها في المدينة التعليمية،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تسعى</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جامعة حمد بن خليفة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إلى</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بناء </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القدرات البشرية ورعايتها، عبر التجارب الأكاديمية الثرية</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والمناهج المبتكرة</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والشراكات الفريدة. </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وتقدّم الجامعة مجموعة من البرامج الأكاديمية متعددة التخصصات في المرحلة الجامعية وفي الدراسات العليا</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 من خلال كلياتها</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كما تُوفّر الجامعة فرصًا فريدة في مجالي البحوث والمعرفة </a:t>
            </a:r>
            <a: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t/>
            </a:r>
            <a:b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b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من خلال معاهدها ومراكزها البحثية. </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ل</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ل</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مزيد من المعلومات</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 عن جامعة حمد بن خليفة</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يرجى زيارة </a:t>
            </a:r>
            <a:r>
              <a:rPr lang="en-US" sz="1200" u="sng" dirty="0">
                <a:solidFill>
                  <a:schemeClr val="dk1"/>
                </a:solidFill>
                <a:ea typeface="Calibri"/>
                <a:cs typeface="Calibri"/>
                <a:sym typeface="Calibri"/>
                <a:hlinkClick r:id="rId2"/>
              </a:rPr>
              <a:t>www.hbku.edu.qa</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a:endParaRPr lang="en-US"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a:endParaRPr lang="en-US"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a:endParaRPr lang="en-US"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1402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828800"/>
            <a:ext cx="5943600" cy="461665"/>
          </a:xfrm>
          <a:prstGeom prst="rect">
            <a:avLst/>
          </a:prstGeom>
        </p:spPr>
        <p:txBody>
          <a:bodyPr wrap="square" lIns="0" tIns="0" rIns="0" bIns="0">
            <a:spAutoFit/>
          </a:bodyPr>
          <a:lstStyle/>
          <a:p>
            <a:pPr lvl="0" algn="r" rtl="1"/>
            <a:r>
              <a:rPr lang="ar-AE" sz="1600" b="1" dirty="0">
                <a:solidFill>
                  <a:srgbClr val="0088CE"/>
                </a:solidFill>
                <a:latin typeface="Tahoma" panose="020B0604030504040204" pitchFamily="34" charset="0"/>
                <a:ea typeface="Tahoma" panose="020B0604030504040204" pitchFamily="34" charset="0"/>
                <a:cs typeface="Tahoma" panose="020B0604030504040204" pitchFamily="34" charset="0"/>
              </a:rPr>
              <a:t>قصص بحوث عظيمة التأثير </a:t>
            </a:r>
            <a:endPar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endParaRPr>
          </a:p>
          <a:p>
            <a:pPr lvl="0" algn="r" rtl="1"/>
            <a:r>
              <a:rPr lang="ar-AE" sz="1400" dirty="0">
                <a:solidFill>
                  <a:srgbClr val="1E1656"/>
                </a:solidFill>
                <a:latin typeface="Tahoma" panose="020B0604030504040204" pitchFamily="34" charset="0"/>
                <a:ea typeface="Tahoma" panose="020B0604030504040204" pitchFamily="34" charset="0"/>
                <a:cs typeface="Tahoma" panose="020B0604030504040204" pitchFamily="34" charset="0"/>
              </a:rPr>
              <a:t>معهد قطر لبحوث الحوسبة</a:t>
            </a:r>
            <a:endParaRPr lang="en-US" sz="14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6" name="Subtitle 5"/>
          <p:cNvSpPr>
            <a:spLocks noGrp="1"/>
          </p:cNvSpPr>
          <p:nvPr>
            <p:ph type="subTitle" idx="4294967295"/>
          </p:nvPr>
        </p:nvSpPr>
        <p:spPr>
          <a:xfrm>
            <a:off x="457200" y="5716588"/>
            <a:ext cx="5943600" cy="4038600"/>
          </a:xfrm>
        </p:spPr>
        <p:txBody>
          <a:bodyPr lIns="0" tIns="0" rIns="0" bIns="0">
            <a:normAutofit/>
          </a:bodyPr>
          <a:lstStyle/>
          <a:p>
            <a:pPr marL="0" indent="0" algn="r" rtl="1">
              <a:lnSpc>
                <a:spcPct val="100000"/>
              </a:lnSpc>
              <a:buNone/>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يؤدي معهد قطر لبحوث الحوسبة دورًا محوريًا في تنويع مصادر الاقتصاد القطري، وقد حقق العديد من الإنجازات البحثية في هذا الصدد. ومن بين هذه الإنجازات تطوير علماء المعهد، في عام 2018، لخوارزمية جديدة قادرة على تحديد الجينات المسببة لبعض أنواع الأورام الدبقية، وهي أحد أكثر أنواع أورام الدماغ الأولية شيوعًا وشراسةً. وقد نُشرت هذه المنهجية في دوريات مرموقة مثل "</a:t>
            </a:r>
            <a:r>
              <a:rPr lang="ar-SA" sz="950" dirty="0" err="1">
                <a:solidFill>
                  <a:srgbClr val="1E1656"/>
                </a:solidFill>
                <a:latin typeface="Tahoma" panose="020B0604030504040204" pitchFamily="34" charset="0"/>
                <a:ea typeface="Tahoma" panose="020B0604030504040204" pitchFamily="34" charset="0"/>
                <a:cs typeface="Tahoma" panose="020B0604030504040204" pitchFamily="34" charset="0"/>
              </a:rPr>
              <a:t>نيوكليك</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أسيدس </a:t>
            </a:r>
            <a:r>
              <a:rPr lang="ar-SA" sz="950" dirty="0" err="1">
                <a:solidFill>
                  <a:srgbClr val="1E1656"/>
                </a:solidFill>
                <a:latin typeface="Tahoma" panose="020B0604030504040204" pitchFamily="34" charset="0"/>
                <a:ea typeface="Tahoma" panose="020B0604030504040204" pitchFamily="34" charset="0"/>
                <a:cs typeface="Tahoma" panose="020B0604030504040204" pitchFamily="34" charset="0"/>
              </a:rPr>
              <a:t>ريسرش</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SA" sz="950" dirty="0" err="1">
                <a:solidFill>
                  <a:srgbClr val="1E1656"/>
                </a:solidFill>
                <a:latin typeface="Tahoma" panose="020B0604030504040204" pitchFamily="34" charset="0"/>
                <a:ea typeface="Tahoma" panose="020B0604030504040204" pitchFamily="34" charset="0"/>
                <a:cs typeface="Tahoma" panose="020B0604030504040204" pitchFamily="34" charset="0"/>
              </a:rPr>
              <a:t>و"نيتشر</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وخلال الدورة الثانية والسبعين للجمعية العامة للأمم المتحدة، حصل البحث المشترك الذي قدمه معهد قطر لبحوث الحوسبة مع جامعتي أكسفورد </a:t>
            </a:r>
            <a:r>
              <a:rPr lang="ar-SA" sz="950" dirty="0" err="1">
                <a:solidFill>
                  <a:srgbClr val="1E1656"/>
                </a:solidFill>
                <a:latin typeface="Tahoma" panose="020B0604030504040204" pitchFamily="34" charset="0"/>
                <a:ea typeface="Tahoma" panose="020B0604030504040204" pitchFamily="34" charset="0"/>
                <a:cs typeface="Tahoma" panose="020B0604030504040204" pitchFamily="34" charset="0"/>
              </a:rPr>
              <a:t>وبرنستون</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والذي تضمن استخدام بيانات إعلانات فيسبوك لمراقبة الفجوة الرقمية بين الجنسين في العالم، على جائزة تحدي البيانات الضخمة للجنسين، التي تمنحها منظمة الأمم المتحدة. </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وعلى نحو مشابه، وخلال مؤتمر مؤسسة قطر السنوي للبحوث 2018، فاز نظام النسخ والترجمة الآلي، الذي طوره معهد قطر لبحوث الحوسبة، بجائزة أفضل ابتكار لعام 2018. وتستخدم شبكة الجزيرة الإعلامية ووسائل إعلام أخرى قوية هذا النظام لتحويل الكلام إلى نصوص باللغتين العربية أو الإنجليزية باستخدام التقنيات الحديثة الخاصة بالتعرف على الصوت. </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وفي نفس المؤتمر، حصل معهد قطر لبحوث الحوسبة والشركة التركية (يونيفرسال </a:t>
            </a:r>
            <a:r>
              <a:rPr lang="ar-SA" sz="950" dirty="0" err="1">
                <a:solidFill>
                  <a:srgbClr val="1E1656"/>
                </a:solidFill>
                <a:latin typeface="Tahoma" panose="020B0604030504040204" pitchFamily="34" charset="0"/>
                <a:ea typeface="Tahoma" panose="020B0604030504040204" pitchFamily="34" charset="0"/>
                <a:cs typeface="Tahoma" panose="020B0604030504040204" pitchFamily="34" charset="0"/>
              </a:rPr>
              <a:t>آي</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تي </a:t>
            </a:r>
            <a:r>
              <a:rPr lang="ar-SA" sz="950" dirty="0" err="1">
                <a:solidFill>
                  <a:srgbClr val="1E1656"/>
                </a:solidFill>
                <a:latin typeface="Tahoma" panose="020B0604030504040204" pitchFamily="34" charset="0"/>
                <a:ea typeface="Tahoma" panose="020B0604030504040204" pitchFamily="34" charset="0"/>
                <a:cs typeface="Tahoma" panose="020B0604030504040204" pitchFamily="34" charset="0"/>
              </a:rPr>
              <a:t>سكيورتي</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على منحة قدرها 1.65 مليون دولار أمريكي لبناء منصة دفاعية جديدة للمعلومات السيبرانية؛ للكشف عن الهجمات السيبرانية الناشئة، التي تستهدف الشركات. وتعد هذه المنحة واحدة من ثلاث شراكات عقدت في 2018. </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وحتى تاريخه، لدى معهد قطر لبحوث الحوسبة نحو 000</a:t>
            </a:r>
            <a:r>
              <a:rPr lang="en-US" sz="950" dirty="0">
                <a:solidFill>
                  <a:srgbClr val="1E1656"/>
                </a:solidFill>
                <a:latin typeface="Tahoma" panose="020B0604030504040204" pitchFamily="34" charset="0"/>
                <a:ea typeface="Tahoma" panose="020B0604030504040204" pitchFamily="34" charset="0"/>
                <a:cs typeface="Tahoma" panose="020B0604030504040204" pitchFamily="34" charset="0"/>
              </a:rPr>
              <a:t>,</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140 اقتباس، ونشرت له 850 ورقة بحثية في دوريات مُحكمة ومعروفة، وسجلت له 258 براءة اختراع علمي، حصلت منها 41 براءة اختراع على منحة. وللمعهد حاليًا ثلاث مشاريع ناشئة تضم خمس تقنيات في طور ما قبل التشغيل. </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الجدير بالذكر أن المعهد عزز قائمته المتميزة من الشراكات الدولية، من خلال تجديد وتعزيز التعاون البحثي القائم مع مختبر علوم الحاسوب والذكاء الاصطناعي التابع لمعهد ماساتشوستس للتكنولوجيا، </a:t>
            </a:r>
            <a:r>
              <a:rPr lang="ar-EG" sz="950" dirty="0">
                <a:solidFill>
                  <a:srgbClr val="1E1656"/>
                </a:solidFill>
                <a:latin typeface="Tahoma" panose="020B0604030504040204" pitchFamily="34" charset="0"/>
                <a:ea typeface="Tahoma" panose="020B0604030504040204" pitchFamily="34" charset="0"/>
                <a:cs typeface="Tahoma" panose="020B0604030504040204" pitchFamily="34" charset="0"/>
              </a:rPr>
              <a:t>وبدء </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شراكة تعاونية</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جديد</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ة</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مدته</a:t>
            </a:r>
            <a:r>
              <a:rPr lang="ar-AE" sz="950" dirty="0">
                <a:solidFill>
                  <a:srgbClr val="1E1656"/>
                </a:solidFill>
                <a:latin typeface="Tahoma" panose="020B0604030504040204" pitchFamily="34" charset="0"/>
                <a:ea typeface="Tahoma" panose="020B0604030504040204" pitchFamily="34" charset="0"/>
                <a:cs typeface="Tahoma" panose="020B0604030504040204" pitchFamily="34" charset="0"/>
              </a:rPr>
              <a:t>ا</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ثلاث سنوات مع مركز برلين للبيانات الضخمة في ألمانيا. </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pic>
        <p:nvPicPr>
          <p:cNvPr id="8" name="Google Shape;242;p19">
            <a:extLst>
              <a:ext uri="{FF2B5EF4-FFF2-40B4-BE49-F238E27FC236}">
                <a16:creationId xmlns:a16="http://schemas.microsoft.com/office/drawing/2014/main" id="{47488894-2949-9E44-8A36-01D27FE77A82}"/>
              </a:ext>
            </a:extLst>
          </p:cNvPr>
          <p:cNvPicPr preferRelativeResize="0">
            <a:picLocks noChangeAspect="1"/>
          </p:cNvPicPr>
          <p:nvPr/>
        </p:nvPicPr>
        <p:blipFill rotWithShape="1">
          <a:blip r:embed="rId2">
            <a:alphaModFix/>
          </a:blip>
          <a:srcRect/>
          <a:stretch/>
        </p:blipFill>
        <p:spPr>
          <a:xfrm>
            <a:off x="457200" y="2377440"/>
            <a:ext cx="5943600" cy="3200924"/>
          </a:xfrm>
          <a:prstGeom prst="rect">
            <a:avLst/>
          </a:prstGeom>
          <a:noFill/>
          <a:ln>
            <a:noFill/>
          </a:ln>
        </p:spPr>
      </p:pic>
    </p:spTree>
    <p:extLst>
      <p:ext uri="{BB962C8B-B14F-4D97-AF65-F5344CB8AC3E}">
        <p14:creationId xmlns:p14="http://schemas.microsoft.com/office/powerpoint/2010/main" val="3426701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828800"/>
            <a:ext cx="5943600" cy="461665"/>
          </a:xfrm>
          <a:prstGeom prst="rect">
            <a:avLst/>
          </a:prstGeom>
        </p:spPr>
        <p:txBody>
          <a:bodyPr wrap="square" lIns="0" tIns="0" rIns="0" bIns="0">
            <a:spAutoFit/>
          </a:bodyPr>
          <a:lstStyle/>
          <a:p>
            <a:pPr lvl="0" algn="r" rtl="1"/>
            <a:r>
              <a:rPr lang="ar-AE" sz="1600" b="1" dirty="0">
                <a:solidFill>
                  <a:srgbClr val="0088CE"/>
                </a:solidFill>
                <a:latin typeface="Tahoma" panose="020B0604030504040204" pitchFamily="34" charset="0"/>
                <a:ea typeface="Tahoma" panose="020B0604030504040204" pitchFamily="34" charset="0"/>
                <a:cs typeface="Tahoma" panose="020B0604030504040204" pitchFamily="34" charset="0"/>
              </a:rPr>
              <a:t>قصص بحوث عظيمة التأثير</a:t>
            </a:r>
            <a:endPar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endParaRPr>
          </a:p>
          <a:p>
            <a:pPr lvl="0" algn="r" rtl="1"/>
            <a:r>
              <a:rPr lang="ar-AE" sz="1400" dirty="0">
                <a:solidFill>
                  <a:srgbClr val="1E1656"/>
                </a:solidFill>
                <a:latin typeface="Tahoma" panose="020B0604030504040204" pitchFamily="34" charset="0"/>
                <a:ea typeface="Tahoma" panose="020B0604030504040204" pitchFamily="34" charset="0"/>
                <a:cs typeface="Tahoma" panose="020B0604030504040204" pitchFamily="34" charset="0"/>
              </a:rPr>
              <a:t>معهد قطر لبحوث الطب الحيوي</a:t>
            </a:r>
            <a:endParaRPr lang="en-US" sz="14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6" name="Subtitle 5"/>
          <p:cNvSpPr>
            <a:spLocks noGrp="1"/>
          </p:cNvSpPr>
          <p:nvPr>
            <p:ph type="subTitle" idx="4294967295"/>
          </p:nvPr>
        </p:nvSpPr>
        <p:spPr>
          <a:xfrm>
            <a:off x="457200" y="4480560"/>
            <a:ext cx="5943600" cy="4913312"/>
          </a:xfrm>
        </p:spPr>
        <p:txBody>
          <a:bodyPr lIns="0" tIns="0" rIns="0" bIns="0">
            <a:noAutofit/>
          </a:bodyPr>
          <a:lstStyle/>
          <a:p>
            <a:pPr marL="0" indent="0" algn="r" rtl="1">
              <a:lnSpc>
                <a:spcPct val="100000"/>
              </a:lnSpc>
              <a:buNone/>
            </a:pP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يقوم معهد قطر لبحوث الطب الحيوي بدور مهم في تحسين وتطوير الرعاية الصحية في قطر. وقد شهد المعهد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عام</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ًا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حافلًا بالإنجازات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البحثية البارزة</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التي كان من أبرزها نشر نتائج دراسة مكثفة استمرت لست سنوات حول انتشار اضطراب طيف التوحد</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 في قطر</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وكانت هذه هي الدراسة الأولى من نوعها التي تجري في قطر ومنطقة الخليج.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وقد مكنت نتائج الدراسة الباحثين بالتعاون مع وزارة الصحة العامة من بدء واستكمال أول سجل للتوحد في قطر. كما وفرت نتائج الدراسة البيانات المهمة التي ستمكن البلاد وصناع السياسات من العمل نحو التخطيط المناسب لرعاية الصحة وتوفير الإمدادات اللازمة لمراكز الرعاية الصحية المتخصصة. </a:t>
            </a:r>
          </a:p>
          <a:p>
            <a:pPr marL="0" indent="0" algn="r" rtl="1">
              <a:lnSpc>
                <a:spcPct val="100000"/>
              </a:lnSpc>
              <a:buNone/>
            </a:pP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تمشيًا مع تركيز معهد قطر لبحوث الطب الحيوي</a:t>
            </a:r>
            <a:r>
              <a:rPr lang="en-US" sz="95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على البحوث التحويلية، أطلق المعهد برامج البحوث متعددة التخصصات التي تحفز البحوث متداخلة التخصصات عبر مراكز البحوث الثلاثة في المعهد وهي: مركز بحوث السكري، ومركز بحوث السرطان، ومركز بحوث الاضطرابات العصبية. يأخذ البرنامج في الاعتبار تعقيد جسم الإنسان، وتعدد الأمراض التي يمكن للشخص أن يعاني منها ويبحث في إيجاد المزيد من الحلول الطبية الحيوية الشاملة.</a:t>
            </a:r>
          </a:p>
          <a:p>
            <a:pPr marL="0" indent="0" algn="r" rtl="1">
              <a:lnSpc>
                <a:spcPct val="100000"/>
              </a:lnSpc>
              <a:buNone/>
            </a:pP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وعلى مدار العام، استمر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معهد قطر لبحوث الطب الحيوي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في سعيه نحو الاستفادة من فرص التعاون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مع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ال</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شركاء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ال</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محليين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والإقليميين وال</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دوليين</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 بغرض تحسين قطاع الرعاية الصحية في قطر، وتطبيق الطب الشخصي.</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تضم هذه الشراكات الجديدة اتفاقية بحثية تدريبية لمدة خمس سنوات أبرمت مع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معهد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هارفارد ل</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لخلايا الجذعية،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وهي تركز على داء السكري وبيولوجيا الخلايا الجذعية. بدأ التعاون بالفعل في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معهد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هارفارد ل</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لخلايا الجذعية</a:t>
            </a:r>
            <a:r>
              <a:rPr lang="en-US" sz="95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حيث يتبادل موظفو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معهد قطر لبحوث الطب الحيوي</a:t>
            </a:r>
            <a:r>
              <a:rPr lang="en-US" sz="95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المعرفة وأفضل الممارسات، ويساعدون في تسريع وتيرة الوصول إلى الهدف النهائي المتمثل في ترجمة الاكتشافات إلى تجارب وتطبيقات سريرية، وبالتالي دعم الأبحاث الرائدة. ومن أجل العمل على تسريع أبحاث السرطان في المنطقة، وقّع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معهد قطر لبحوث الطب الحيوي</a:t>
            </a:r>
            <a:r>
              <a:rPr lang="en-US" sz="95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اتفاقية بحثية مؤثرة مع مركز الحسين للسرطان في الأردن، والتي تتيح لكلا المؤسستين الاستفادة من الأصول البحثية التكميلية والوصول الفوري إلى مختلف المجموعات السكانية.</a:t>
            </a:r>
          </a:p>
          <a:p>
            <a:pPr marL="0" indent="0" algn="r" rtl="1">
              <a:lnSpc>
                <a:spcPct val="100000"/>
              </a:lnSpc>
              <a:buNone/>
            </a:pP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إضافة إلى اتفاقيات شراكة أخرى مع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مؤسسة حمد الطبية</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وعيادة كليفلاند، ومركز </a:t>
            </a:r>
            <a:r>
              <a:rPr lang="ar-SA" sz="950" dirty="0" err="1">
                <a:solidFill>
                  <a:srgbClr val="1E1656"/>
                </a:solidFill>
                <a:latin typeface="Tahoma" panose="020B0604030504040204" pitchFamily="34" charset="0"/>
                <a:ea typeface="Tahoma" panose="020B0604030504040204" pitchFamily="34" charset="0"/>
                <a:cs typeface="Tahoma" panose="020B0604030504040204" pitchFamily="34" charset="0"/>
              </a:rPr>
              <a:t>الشفلح</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للأطفال ذوي الاحتياجات الخاصة، وشركات </a:t>
            </a:r>
            <a:r>
              <a:rPr lang="ar-SA" sz="950" dirty="0" err="1">
                <a:solidFill>
                  <a:srgbClr val="1E1656"/>
                </a:solidFill>
                <a:latin typeface="Tahoma" panose="020B0604030504040204" pitchFamily="34" charset="0"/>
                <a:ea typeface="Tahoma" panose="020B0604030504040204" pitchFamily="34" charset="0"/>
                <a:cs typeface="Tahoma" panose="020B0604030504040204" pitchFamily="34" charset="0"/>
              </a:rPr>
              <a:t>أفريس</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SA" sz="950" dirty="0" err="1">
                <a:solidFill>
                  <a:srgbClr val="1E1656"/>
                </a:solidFill>
                <a:latin typeface="Tahoma" panose="020B0604030504040204" pitchFamily="34" charset="0"/>
                <a:ea typeface="Tahoma" panose="020B0604030504040204" pitchFamily="34" charset="0"/>
                <a:cs typeface="Tahoma" panose="020B0604030504040204" pitchFamily="34" charset="0"/>
              </a:rPr>
              <a:t>ولاندبي</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ك.</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واحتفى المعهد أيضًا بابتكارات بحث</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ي</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ة من خلال إنجازات الباحثين الشباب الموهوبين في معهد قطر لبحوث الطب الحيوي، ومنها ما حققته الباحثة نور مجبور، التي فازت بالمركز الثاني في البرنامج التلفزيوني "نجوم العلوم"، وهو مبادرة مقدمة من مؤسسة قطر، حيث وفر ابتكارها لأدوات الاكتشاف المبكر لداء باركنسون إمكانية لإحداث تقدم في تشخيص هذا المرض العصبي </a:t>
            </a:r>
            <a:r>
              <a:rPr lang="ar-SA" sz="950" dirty="0" err="1">
                <a:solidFill>
                  <a:srgbClr val="1E1656"/>
                </a:solidFill>
                <a:latin typeface="Tahoma" panose="020B0604030504040204" pitchFamily="34" charset="0"/>
                <a:ea typeface="Tahoma" panose="020B0604030504040204" pitchFamily="34" charset="0"/>
                <a:cs typeface="Tahoma" panose="020B0604030504040204" pitchFamily="34" charset="0"/>
              </a:rPr>
              <a:t>التنكسي</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في المستقبل.</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وقد تجسد التزام معهد قطر لبحوث الطب الحيوي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العام الأكاديمي الماضي في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بناء القدرات من خلال برنامج زملاء البحوث الذي انطلق مؤخرًا. وقد استقطب البرنامج بنجاح حائزي الدكتوراه القطريين المتميزين من جامعات معروفة عالميًا،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الذين</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حصلوا بعد ذلك على التدريب والإرشاد والتوجيه ليشكلوا الجيل القادم من الباحثين المستقلين في قطر. بالإضافة إلى ذلك، يضطلع عدد من علماء المعهد بأدوار ومسؤوليات أكاديمية بارزة في جامعة حمد بن خليفة، حيث يشرفون على عددٍ متنامٍ من طلاب الماجستير والدكتوراه. وعلى نحو مشابه، جمع البرنامج الصيفي للبحوث، الذي ينظمه معهد قطر لبحوث الطب الحيوي، بين الطلاب المتميزين من خلفيات تعليمية متنوعة، ليكتسبوا خبرات عملية في المختبرات جنبًا إلى جنب مع مشرفين بارزين من معهد قطر لحوث الطب الحيوي.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ي</a:t>
            </a:r>
            <a:r>
              <a:rPr lang="ar-QA" sz="950" dirty="0" err="1">
                <a:solidFill>
                  <a:srgbClr val="1E1656"/>
                </a:solidFill>
                <a:latin typeface="Tahoma" panose="020B0604030504040204" pitchFamily="34" charset="0"/>
                <a:ea typeface="Tahoma" panose="020B0604030504040204" pitchFamily="34" charset="0"/>
                <a:cs typeface="Tahoma" panose="020B0604030504040204" pitchFamily="34" charset="0"/>
              </a:rPr>
              <a:t>ضطلع</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المجتمع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ب</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دور أساسي في عملية البح</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ث.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ويمتاز </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معهد قطر لبحوث الطب الحيوي</a:t>
            </a:r>
            <a:r>
              <a:rPr lang="en-US" sz="95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ب</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تفاعل ملحوظ مع الجمهور من خلال حملات توع</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SA" sz="950" dirty="0" err="1">
                <a:solidFill>
                  <a:srgbClr val="1E1656"/>
                </a:solidFill>
                <a:latin typeface="Tahoma" panose="020B0604030504040204" pitchFamily="34" charset="0"/>
                <a:ea typeface="Tahoma" panose="020B0604030504040204" pitchFamily="34" charset="0"/>
                <a:cs typeface="Tahoma" panose="020B0604030504040204" pitchFamily="34" charset="0"/>
              </a:rPr>
              <a:t>ية</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 متنوعة، مثل الحملات المتعلقة ب</a:t>
            </a:r>
            <a:r>
              <a:rPr lang="ar-QA" sz="950" dirty="0">
                <a:solidFill>
                  <a:srgbClr val="1E1656"/>
                </a:solidFill>
                <a:latin typeface="Tahoma" panose="020B0604030504040204" pitchFamily="34" charset="0"/>
                <a:ea typeface="Tahoma" panose="020B0604030504040204" pitchFamily="34" charset="0"/>
                <a:cs typeface="Tahoma" panose="020B0604030504040204" pitchFamily="34" charset="0"/>
              </a:rPr>
              <a:t>داء ال</a:t>
            </a:r>
            <a:r>
              <a:rPr lang="ar-SA" sz="950" dirty="0">
                <a:solidFill>
                  <a:srgbClr val="1E1656"/>
                </a:solidFill>
                <a:latin typeface="Tahoma" panose="020B0604030504040204" pitchFamily="34" charset="0"/>
                <a:ea typeface="Tahoma" panose="020B0604030504040204" pitchFamily="34" charset="0"/>
                <a:cs typeface="Tahoma" panose="020B0604030504040204" pitchFamily="34" charset="0"/>
              </a:rPr>
              <a:t>سكري أو سرطان الثدي أو مرض الزهايمر أو التوحد.</a:t>
            </a: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endParaRPr lang="en-US" sz="95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pic>
        <p:nvPicPr>
          <p:cNvPr id="8" name="Google Shape;249;p20">
            <a:extLst>
              <a:ext uri="{FF2B5EF4-FFF2-40B4-BE49-F238E27FC236}">
                <a16:creationId xmlns:a16="http://schemas.microsoft.com/office/drawing/2014/main" id="{3E98DB05-2EB0-A14C-8D64-A3CFC9B98DC4}"/>
              </a:ext>
            </a:extLst>
          </p:cNvPr>
          <p:cNvPicPr preferRelativeResize="0">
            <a:picLocks noChangeAspect="1"/>
          </p:cNvPicPr>
          <p:nvPr/>
        </p:nvPicPr>
        <p:blipFill rotWithShape="1">
          <a:blip r:embed="rId2">
            <a:alphaModFix/>
          </a:blip>
          <a:srcRect l="1984" t="14093" r="925" b="27367"/>
          <a:stretch/>
        </p:blipFill>
        <p:spPr>
          <a:xfrm>
            <a:off x="457200" y="2377441"/>
            <a:ext cx="5943600" cy="1921290"/>
          </a:xfrm>
          <a:prstGeom prst="rect">
            <a:avLst/>
          </a:prstGeom>
          <a:noFill/>
          <a:ln>
            <a:noFill/>
          </a:ln>
        </p:spPr>
      </p:pic>
    </p:spTree>
    <p:extLst>
      <p:ext uri="{BB962C8B-B14F-4D97-AF65-F5344CB8AC3E}">
        <p14:creationId xmlns:p14="http://schemas.microsoft.com/office/powerpoint/2010/main" val="1188366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457200" y="5669280"/>
            <a:ext cx="5943600" cy="3139321"/>
          </a:xfrm>
          <a:prstGeom prst="rect">
            <a:avLst/>
          </a:prstGeom>
        </p:spPr>
        <p:txBody>
          <a:bodyPr wrap="square" lIns="0" tIns="0" rIns="0" bIns="0">
            <a:spAutoFit/>
          </a:bodyPr>
          <a:lstStyle/>
          <a:p>
            <a:pPr algn="r" rtl="1"/>
            <a:r>
              <a:rPr lang="ar-AE" sz="1200" b="1" dirty="0">
                <a:solidFill>
                  <a:srgbClr val="1E1656"/>
                </a:solidFill>
                <a:latin typeface="Tahoma" panose="020B0604030504040204" pitchFamily="34" charset="0"/>
                <a:ea typeface="Tahoma" panose="020B0604030504040204" pitchFamily="34" charset="0"/>
                <a:cs typeface="Tahoma" panose="020B0604030504040204" pitchFamily="34" charset="0"/>
              </a:rPr>
              <a:t>دار جامعة حمد بن خليفة للنشر</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تأسست </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دار جامعة حمد بن خليفة للنشر في عام 2010، باعتبارها دار نشر عالمية تعمل وفقًا لأفضل الممارسات الدولية، وتلتزم بمعايير التميز والابتكار. ومن خلال مقرها في الدوحة بقطر، تنشر الدار كتبًا أدبية وغيرها من الكتب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ل</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لأطفال</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 والكبار</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بالإضافة إلى المواد الأكاديمية والمرجعية. وتهدف دار جامعة حمد بن خليفة للنشر إلى تعزيز حب القراءة والكتابة من خلال المساعدة في ترسيخ ثقافة علمية وأدبية نابضة بالحياة في قطر ومنطقة الشرق الأوسط. </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t> </a:t>
            </a:r>
          </a:p>
          <a:p>
            <a:pPr algn="r" rtl="1"/>
            <a:r>
              <a:rPr lang="ar-AE" sz="1200" b="1" dirty="0">
                <a:solidFill>
                  <a:srgbClr val="0088CE"/>
                </a:solidFill>
                <a:latin typeface="Tahoma" panose="020B0604030504040204" pitchFamily="34" charset="0"/>
                <a:ea typeface="Tahoma" panose="020B0604030504040204" pitchFamily="34" charset="0"/>
                <a:cs typeface="Tahoma" panose="020B0604030504040204" pitchFamily="34" charset="0"/>
              </a:rPr>
              <a:t>ومن أبرز إنجازات دار جامعة حمد بن خليفة للنشر</a:t>
            </a:r>
            <a:endParaRPr lang="en-US" sz="1200" dirty="0">
              <a:solidFill>
                <a:srgbClr val="0088CE"/>
              </a:solidFill>
              <a:latin typeface="Tahoma" panose="020B0604030504040204" pitchFamily="34" charset="0"/>
              <a:ea typeface="Tahoma" panose="020B0604030504040204" pitchFamily="34" charset="0"/>
              <a:cs typeface="Tahoma" panose="020B0604030504040204" pitchFamily="34" charset="0"/>
            </a:endParaRPr>
          </a:p>
          <a:p>
            <a:pPr marL="171450" lvl="0" indent="-171450" algn="r" rtl="1">
              <a:buBlip>
                <a:blip r:embed="rId3"/>
              </a:buBlip>
            </a:pP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دعم الأكاديميين والمؤلفين والرسامين والمترجمين القطريين والإقليميين ورعايتهم وتسليط الضوء عليهم من خلال العمل كمنصة متخصصة لنشر المواد الأكاديمية والتجارية، تستفيد منها المواهب العربية في منطقة الخليج وخارجها.</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171450" lvl="0" indent="-171450" algn="r" rtl="1">
              <a:buBlip>
                <a:blip r:embed="rId3"/>
              </a:buBlip>
            </a:pP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تشجيع ودعم مواهبهم على مدار عملية الكتابة الإبداعية لإنتاج أعمال أكاديمية وواقعية وأدبية عالية الجودة.</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171450" lvl="0" indent="-171450" algn="r" rtl="1">
              <a:buBlip>
                <a:blip r:embed="rId3"/>
              </a:buBlip>
            </a:pP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توفر الدار منصة النشر الأكاديمي المتاحة الوصول لعموم المبدعين وتضمن أن يظل المؤلف في صميم عملية التحرير.</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171450" lvl="0" indent="-171450" algn="r" rtl="1">
              <a:buBlip>
                <a:blip r:embed="rId3"/>
              </a:buBlip>
            </a:pP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الالتزام بخدمة المجتمع الأوسع من خلال برامج توعوية م</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تنوع</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ة.</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 </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457200" y="1828800"/>
            <a:ext cx="5943600" cy="246221"/>
          </a:xfrm>
          <a:prstGeom prst="rect">
            <a:avLst/>
          </a:prstGeom>
        </p:spPr>
        <p:txBody>
          <a:bodyPr wrap="none" lIns="0" tIns="0" rIns="0" bIns="0">
            <a:spAutoFit/>
          </a:bodyPr>
          <a:lstStyle/>
          <a:p>
            <a:pPr lvl="0" algn="r"/>
            <a:r>
              <a:rPr lang="ar-AE" sz="1600" b="1" dirty="0">
                <a:solidFill>
                  <a:srgbClr val="0088CE"/>
                </a:solidFill>
                <a:latin typeface="Tahoma" panose="020B0604030504040204" pitchFamily="34" charset="0"/>
                <a:ea typeface="Tahoma" panose="020B0604030504040204" pitchFamily="34" charset="0"/>
                <a:cs typeface="Tahoma" panose="020B0604030504040204" pitchFamily="34" charset="0"/>
              </a:rPr>
              <a:t>دار جامعة حمد بن خليفة للنشر</a:t>
            </a:r>
            <a:endPar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endParaRPr>
          </a:p>
        </p:txBody>
      </p:sp>
      <p:pic>
        <p:nvPicPr>
          <p:cNvPr id="5" name="Google Shape;256;p22">
            <a:extLst>
              <a:ext uri="{FF2B5EF4-FFF2-40B4-BE49-F238E27FC236}">
                <a16:creationId xmlns:a16="http://schemas.microsoft.com/office/drawing/2014/main" id="{8D1765C9-EBF8-FC43-9954-E44D7EFCF9D1}"/>
              </a:ext>
            </a:extLst>
          </p:cNvPr>
          <p:cNvPicPr preferRelativeResize="0">
            <a:picLocks noChangeAspect="1"/>
          </p:cNvPicPr>
          <p:nvPr/>
        </p:nvPicPr>
        <p:blipFill rotWithShape="1">
          <a:blip r:embed="rId4">
            <a:alphaModFix/>
          </a:blip>
          <a:srcRect/>
          <a:stretch/>
        </p:blipFill>
        <p:spPr>
          <a:xfrm>
            <a:off x="457200" y="2286000"/>
            <a:ext cx="5943600" cy="3282223"/>
          </a:xfrm>
          <a:prstGeom prst="rect">
            <a:avLst/>
          </a:prstGeom>
          <a:noFill/>
          <a:ln>
            <a:noFill/>
          </a:ln>
        </p:spPr>
      </p:pic>
    </p:spTree>
    <p:extLst>
      <p:ext uri="{BB962C8B-B14F-4D97-AF65-F5344CB8AC3E}">
        <p14:creationId xmlns:p14="http://schemas.microsoft.com/office/powerpoint/2010/main" val="750782521"/>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828800"/>
            <a:ext cx="5943600" cy="246221"/>
          </a:xfrm>
          <a:prstGeom prst="rect">
            <a:avLst/>
          </a:prstGeom>
        </p:spPr>
        <p:txBody>
          <a:bodyPr wrap="square" lIns="0" tIns="0" rIns="0" bIns="0">
            <a:spAutoFit/>
          </a:bodyPr>
          <a:lstStyle/>
          <a:p>
            <a:pPr lvl="0" algn="r" rtl="1"/>
            <a:r>
              <a:rPr lang="ar-AE" sz="1600" b="1" dirty="0">
                <a:solidFill>
                  <a:srgbClr val="0088CE"/>
                </a:solidFill>
                <a:latin typeface="Tahoma" panose="020B0604030504040204" pitchFamily="34" charset="0"/>
                <a:ea typeface="Tahoma" panose="020B0604030504040204" pitchFamily="34" charset="0"/>
                <a:cs typeface="Tahoma" panose="020B0604030504040204" pitchFamily="34" charset="0"/>
              </a:rPr>
              <a:t>مركز الدراسات التنفيذية</a:t>
            </a:r>
            <a:endPar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57200" y="6035040"/>
            <a:ext cx="5943600" cy="923330"/>
          </a:xfrm>
          <a:prstGeom prst="rect">
            <a:avLst/>
          </a:prstGeom>
        </p:spPr>
        <p:txBody>
          <a:bodyPr wrap="square" lIns="0" tIns="0" rIns="0" bIns="0">
            <a:spAutoFit/>
          </a:bodyPr>
          <a:lstStyle/>
          <a:p>
            <a:pPr algn="r" rtl="1"/>
            <a:r>
              <a:rPr lang="ar-AE" sz="1200" b="1" dirty="0">
                <a:solidFill>
                  <a:srgbClr val="1E1656"/>
                </a:solidFill>
                <a:latin typeface="Tahoma" panose="020B0604030504040204" pitchFamily="34" charset="0"/>
                <a:ea typeface="Tahoma" panose="020B0604030504040204" pitchFamily="34" charset="0"/>
                <a:cs typeface="Tahoma" panose="020B0604030504040204" pitchFamily="34" charset="0"/>
              </a:rPr>
              <a:t>تتجسد مهمة مركز </a:t>
            </a:r>
            <a:r>
              <a:rPr lang="ar-QA" sz="1200" b="1" dirty="0">
                <a:solidFill>
                  <a:srgbClr val="1E1656"/>
                </a:solidFill>
                <a:latin typeface="Tahoma" panose="020B0604030504040204" pitchFamily="34" charset="0"/>
                <a:ea typeface="Tahoma" panose="020B0604030504040204" pitchFamily="34" charset="0"/>
                <a:cs typeface="Tahoma" panose="020B0604030504040204" pitchFamily="34" charset="0"/>
              </a:rPr>
              <a:t>الدراسات</a:t>
            </a:r>
            <a:r>
              <a:rPr lang="ar-AE" sz="1200" b="1" dirty="0">
                <a:solidFill>
                  <a:srgbClr val="1E1656"/>
                </a:solidFill>
                <a:latin typeface="Tahoma" panose="020B0604030504040204" pitchFamily="34" charset="0"/>
                <a:ea typeface="Tahoma" panose="020B0604030504040204" pitchFamily="34" charset="0"/>
                <a:cs typeface="Tahoma" panose="020B0604030504040204" pitchFamily="34" charset="0"/>
              </a:rPr>
              <a:t> التنفيذي</a:t>
            </a:r>
            <a:r>
              <a:rPr lang="ar-QA" sz="1200" b="1" dirty="0">
                <a:solidFill>
                  <a:srgbClr val="1E1656"/>
                </a:solidFill>
                <a:latin typeface="Tahoma" panose="020B0604030504040204" pitchFamily="34" charset="0"/>
                <a:ea typeface="Tahoma" panose="020B0604030504040204" pitchFamily="34" charset="0"/>
                <a:cs typeface="Tahoma" panose="020B0604030504040204" pitchFamily="34" charset="0"/>
              </a:rPr>
              <a:t>ة</a:t>
            </a:r>
            <a:r>
              <a:rPr lang="ar-AE" sz="1200" b="1" dirty="0">
                <a:solidFill>
                  <a:srgbClr val="1E1656"/>
                </a:solidFill>
                <a:latin typeface="Tahoma" panose="020B0604030504040204" pitchFamily="34" charset="0"/>
                <a:ea typeface="Tahoma" panose="020B0604030504040204" pitchFamily="34" charset="0"/>
                <a:cs typeface="Tahoma" panose="020B0604030504040204" pitchFamily="34" charset="0"/>
              </a:rPr>
              <a:t> التابع لجامعة حمد بن خليفة في الإسهام </a:t>
            </a:r>
            <a:r>
              <a:rPr lang="en-US" sz="1200" b="1" dirty="0">
                <a:solidFill>
                  <a:srgbClr val="1E1656"/>
                </a:solidFill>
                <a:latin typeface="Tahoma" panose="020B0604030504040204" pitchFamily="34" charset="0"/>
                <a:ea typeface="Tahoma" panose="020B0604030504040204" pitchFamily="34" charset="0"/>
                <a:cs typeface="Tahoma" panose="020B0604030504040204" pitchFamily="34" charset="0"/>
              </a:rPr>
              <a:t/>
            </a:r>
            <a:br>
              <a:rPr lang="en-US" sz="1200" b="1" dirty="0">
                <a:solidFill>
                  <a:srgbClr val="1E1656"/>
                </a:solidFill>
                <a:latin typeface="Tahoma" panose="020B0604030504040204" pitchFamily="34" charset="0"/>
                <a:ea typeface="Tahoma" panose="020B0604030504040204" pitchFamily="34" charset="0"/>
                <a:cs typeface="Tahoma" panose="020B0604030504040204" pitchFamily="34" charset="0"/>
              </a:rPr>
            </a:br>
            <a:r>
              <a:rPr lang="ar-AE" sz="1200" b="1" dirty="0">
                <a:solidFill>
                  <a:srgbClr val="1E1656"/>
                </a:solidFill>
                <a:latin typeface="Tahoma" panose="020B0604030504040204" pitchFamily="34" charset="0"/>
                <a:ea typeface="Tahoma" panose="020B0604030504040204" pitchFamily="34" charset="0"/>
                <a:cs typeface="Tahoma" panose="020B0604030504040204" pitchFamily="34" charset="0"/>
              </a:rPr>
              <a:t>في المجتمع القطري من خلال:</a:t>
            </a:r>
          </a:p>
          <a:p>
            <a:pPr marL="171450" indent="-171450" algn="r" rtl="1">
              <a:buBlip>
                <a:blip r:embed="rId3"/>
              </a:buBlip>
            </a:pP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285750" lvl="0" indent="-285750" algn="r" rtl="1">
              <a:buBlip>
                <a:blip r:embed="rId3"/>
              </a:buBlip>
            </a:pP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توفير فرص</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دراسية و</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تعليمية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تستمر </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مدى الحياة</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285750" lvl="0" indent="-285750" algn="r" rtl="1">
              <a:buBlip>
                <a:blip r:embed="rId3"/>
              </a:buBlip>
            </a:pP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دعم احتياجات التدريب والبرامج المرتبطة ب</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أهداف </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التنويع الاقتصادي</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 في قطر.</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Google Shape;263;p23">
            <a:extLst>
              <a:ext uri="{FF2B5EF4-FFF2-40B4-BE49-F238E27FC236}">
                <a16:creationId xmlns:a16="http://schemas.microsoft.com/office/drawing/2014/main" id="{F4F0693D-4EF4-E74F-8A99-E0603F3CE4A6}"/>
              </a:ext>
            </a:extLst>
          </p:cNvPr>
          <p:cNvGraphicFramePr>
            <a:graphicFrameLocks noChangeAspect="1"/>
          </p:cNvGraphicFramePr>
          <p:nvPr>
            <p:extLst>
              <p:ext uri="{D42A27DB-BD31-4B8C-83A1-F6EECF244321}">
                <p14:modId xmlns:p14="http://schemas.microsoft.com/office/powerpoint/2010/main" val="1959413561"/>
              </p:ext>
            </p:extLst>
          </p:nvPr>
        </p:nvGraphicFramePr>
        <p:xfrm>
          <a:off x="457200" y="2286000"/>
          <a:ext cx="5943600" cy="3666228"/>
        </p:xfrm>
        <a:graphic>
          <a:graphicData uri="http://schemas.openxmlformats.org/presentationml/2006/ole">
            <mc:AlternateContent xmlns:mc="http://schemas.openxmlformats.org/markup-compatibility/2006">
              <mc:Choice xmlns:v="urn:schemas-microsoft-com:vml" Requires="v">
                <p:oleObj spid="_x0000_s6149" r:id="rId4" imgW="6562725" imgH="4048125" progId="Photoshop.Image.13">
                  <p:embed/>
                </p:oleObj>
              </mc:Choice>
              <mc:Fallback>
                <p:oleObj r:id="rId4" imgW="6562725" imgH="4048125" progId="Photoshop.Image.13">
                  <p:embed/>
                  <p:pic>
                    <p:nvPicPr>
                      <p:cNvPr id="263" name="Google Shape;263;p23"/>
                      <p:cNvPicPr preferRelativeResize="0"/>
                      <p:nvPr/>
                    </p:nvPicPr>
                    <p:blipFill rotWithShape="1">
                      <a:blip r:embed="rId5">
                        <a:alphaModFix/>
                      </a:blip>
                      <a:srcRect/>
                      <a:stretch/>
                    </p:blipFill>
                    <p:spPr>
                      <a:xfrm>
                        <a:off x="457200" y="2286000"/>
                        <a:ext cx="5943600" cy="366622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1172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90533" y="1828800"/>
            <a:ext cx="1210267" cy="246221"/>
          </a:xfrm>
          <a:prstGeom prst="rect">
            <a:avLst/>
          </a:prstGeom>
        </p:spPr>
        <p:txBody>
          <a:bodyPr wrap="none" lIns="0" tIns="0" rIns="0" bIns="0">
            <a:spAutoFit/>
          </a:bodyPr>
          <a:lstStyle/>
          <a:p>
            <a:pPr algn="r" rtl="1"/>
            <a:r>
              <a:rPr lang="ar-AE" sz="1600" b="1" dirty="0">
                <a:solidFill>
                  <a:srgbClr val="0088CE"/>
                </a:solidFill>
                <a:latin typeface="Tahoma" panose="020B0604030504040204" pitchFamily="34" charset="0"/>
                <a:ea typeface="Tahoma" panose="020B0604030504040204" pitchFamily="34" charset="0"/>
                <a:cs typeface="Tahoma" panose="020B0604030504040204" pitchFamily="34" charset="0"/>
              </a:rPr>
              <a:t>لمحة سريعة</a:t>
            </a:r>
            <a:endPar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457200" y="5520282"/>
            <a:ext cx="5943600" cy="3847207"/>
          </a:xfrm>
          <a:prstGeom prst="rect">
            <a:avLst/>
          </a:prstGeom>
        </p:spPr>
        <p:txBody>
          <a:bodyPr wrap="square" lIns="0" tIns="0" rIns="0" bIns="0">
            <a:spAutoFit/>
          </a:bodyPr>
          <a:lstStyle/>
          <a:p>
            <a:pPr marL="285750" lvl="0" indent="-285750" algn="r" rtl="1">
              <a:spcAft>
                <a:spcPts val="600"/>
              </a:spcAft>
              <a:buBlip>
                <a:blip r:embed="rId2"/>
              </a:buBlip>
            </a:pPr>
            <a:r>
              <a:rPr lang="ar-QA" sz="1200" dirty="0" smtClean="0">
                <a:solidFill>
                  <a:srgbClr val="1E1656"/>
                </a:solidFill>
                <a:latin typeface="Tahoma" panose="020B0604030504040204" pitchFamily="34" charset="0"/>
                <a:ea typeface="Tahoma" panose="020B0604030504040204" pitchFamily="34" charset="0"/>
                <a:cs typeface="Tahoma" panose="020B0604030504040204" pitchFamily="34" charset="0"/>
              </a:rPr>
              <a:t>العدد </a:t>
            </a:r>
            <a:r>
              <a:rPr lang="ar-QA" sz="1200" smtClean="0">
                <a:solidFill>
                  <a:srgbClr val="1E1656"/>
                </a:solidFill>
                <a:latin typeface="Tahoma" panose="020B0604030504040204" pitchFamily="34" charset="0"/>
                <a:ea typeface="Tahoma" panose="020B0604030504040204" pitchFamily="34" charset="0"/>
                <a:cs typeface="Tahoma" panose="020B0604030504040204" pitchFamily="34" charset="0"/>
              </a:rPr>
              <a:t>الكلي للبرامج</a:t>
            </a:r>
            <a:r>
              <a:rPr lang="ar-QA" sz="1200" dirty="0" smtClean="0">
                <a:solidFill>
                  <a:srgbClr val="1E1656"/>
                </a:solidFill>
                <a:latin typeface="Tahoma" panose="020B0604030504040204" pitchFamily="34" charset="0"/>
                <a:ea typeface="Tahoma" panose="020B0604030504040204" pitchFamily="34" charset="0"/>
                <a:cs typeface="Tahoma" panose="020B0604030504040204" pitchFamily="34" charset="0"/>
              </a:rPr>
              <a:t>: 36</a:t>
            </a:r>
          </a:p>
          <a:p>
            <a:pPr marL="285750" lvl="0" indent="-285750" algn="r" rtl="1">
              <a:spcAft>
                <a:spcPts val="600"/>
              </a:spcAft>
              <a:buBlip>
                <a:blip r:embed="rId2"/>
              </a:buBlip>
            </a:pPr>
            <a:r>
              <a:rPr lang="ar-QA" sz="1200" dirty="0" smtClean="0">
                <a:solidFill>
                  <a:srgbClr val="1E1656"/>
                </a:solidFill>
                <a:latin typeface="Tahoma" panose="020B0604030504040204" pitchFamily="34" charset="0"/>
                <a:ea typeface="Tahoma" panose="020B0604030504040204" pitchFamily="34" charset="0"/>
                <a:cs typeface="Tahoma" panose="020B0604030504040204" pitchFamily="34" charset="0"/>
              </a:rPr>
              <a:t>برامج الدراسات العليا: 35</a:t>
            </a:r>
          </a:p>
          <a:p>
            <a:pPr marL="285750" lvl="0" indent="-285750" algn="r" rtl="1">
              <a:spcAft>
                <a:spcPts val="600"/>
              </a:spcAft>
              <a:buBlip>
                <a:blip r:embed="rId2"/>
              </a:buBlip>
            </a:pPr>
            <a:r>
              <a:rPr lang="ar-QA" sz="1200" dirty="0" smtClean="0">
                <a:solidFill>
                  <a:srgbClr val="1E1656"/>
                </a:solidFill>
                <a:latin typeface="Tahoma" panose="020B0604030504040204" pitchFamily="34" charset="0"/>
                <a:ea typeface="Tahoma" panose="020B0604030504040204" pitchFamily="34" charset="0"/>
                <a:cs typeface="Tahoma" panose="020B0604030504040204" pitchFamily="34" charset="0"/>
              </a:rPr>
              <a:t>برامج البكالوريوس: 1</a:t>
            </a:r>
          </a:p>
          <a:p>
            <a:pPr marL="285750" lvl="0" indent="-285750" algn="r" rtl="1">
              <a:spcAft>
                <a:spcPts val="600"/>
              </a:spcAft>
              <a:buBlip>
                <a:blip r:embed="rId2"/>
              </a:buBlip>
            </a:pPr>
            <a:endPar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285750" lvl="0" indent="-285750" algn="r" rtl="1">
              <a:spcAft>
                <a:spcPts val="600"/>
              </a:spcAft>
              <a:buBlip>
                <a:blip r:embed="rId2"/>
              </a:buBlip>
            </a:pPr>
            <a:r>
              <a:rPr lang="ar-QA" sz="1200" dirty="0" smtClean="0">
                <a:solidFill>
                  <a:srgbClr val="1E1656"/>
                </a:solidFill>
                <a:latin typeface="Tahoma" panose="020B0604030504040204" pitchFamily="34" charset="0"/>
                <a:ea typeface="Tahoma" panose="020B0604030504040204" pitchFamily="34" charset="0"/>
                <a:cs typeface="Tahoma" panose="020B0604030504040204" pitchFamily="34" charset="0"/>
              </a:rPr>
              <a:t>عدد الطالبات: 55%</a:t>
            </a:r>
          </a:p>
          <a:p>
            <a:pPr marL="285750" lvl="0" indent="-285750" algn="r" rtl="1">
              <a:spcAft>
                <a:spcPts val="600"/>
              </a:spcAft>
              <a:buBlip>
                <a:blip r:embed="rId2"/>
              </a:buBlip>
            </a:pPr>
            <a:r>
              <a:rPr lang="ar-QA" sz="1200" dirty="0" smtClean="0">
                <a:solidFill>
                  <a:srgbClr val="1E1656"/>
                </a:solidFill>
                <a:latin typeface="Tahoma" panose="020B0604030504040204" pitchFamily="34" charset="0"/>
                <a:ea typeface="Tahoma" panose="020B0604030504040204" pitchFamily="34" charset="0"/>
                <a:cs typeface="Tahoma" panose="020B0604030504040204" pitchFamily="34" charset="0"/>
              </a:rPr>
              <a:t>عدد الطلاب: 45%</a:t>
            </a:r>
          </a:p>
          <a:p>
            <a:pPr marL="285750" lvl="0" indent="-285750" algn="r" rtl="1">
              <a:spcAft>
                <a:spcPts val="600"/>
              </a:spcAft>
              <a:buBlip>
                <a:blip r:embed="rId2"/>
              </a:buBlip>
            </a:pPr>
            <a:endPar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285750" lvl="0" indent="-285750" algn="r" rtl="1">
              <a:spcAft>
                <a:spcPts val="600"/>
              </a:spcAft>
              <a:buBlip>
                <a:blip r:embed="rId2"/>
              </a:buBlip>
            </a:pPr>
            <a:r>
              <a:rPr lang="ar-QA" sz="1200" dirty="0" smtClean="0">
                <a:solidFill>
                  <a:srgbClr val="1E1656"/>
                </a:solidFill>
                <a:latin typeface="Tahoma" panose="020B0604030504040204" pitchFamily="34" charset="0"/>
                <a:ea typeface="Tahoma" panose="020B0604030504040204" pitchFamily="34" charset="0"/>
                <a:cs typeface="Tahoma" panose="020B0604030504040204" pitchFamily="34" charset="0"/>
              </a:rPr>
              <a:t>الطلاب القطريين: 34%</a:t>
            </a:r>
          </a:p>
          <a:p>
            <a:pPr marL="285750" lvl="0" indent="-285750" algn="r" rtl="1">
              <a:spcAft>
                <a:spcPts val="600"/>
              </a:spcAft>
              <a:buBlip>
                <a:blip r:embed="rId2"/>
              </a:buBlip>
            </a:pPr>
            <a:r>
              <a:rPr lang="ar-QA" sz="1200" dirty="0" smtClean="0">
                <a:solidFill>
                  <a:srgbClr val="1E1656"/>
                </a:solidFill>
                <a:latin typeface="Tahoma" panose="020B0604030504040204" pitchFamily="34" charset="0"/>
                <a:ea typeface="Tahoma" panose="020B0604030504040204" pitchFamily="34" charset="0"/>
                <a:cs typeface="Tahoma" panose="020B0604030504040204" pitchFamily="34" charset="0"/>
              </a:rPr>
              <a:t>الطلاب غير القطريين: 66%</a:t>
            </a:r>
          </a:p>
          <a:p>
            <a:pPr marL="285750" lvl="0" indent="-285750" algn="r" rtl="1">
              <a:spcAft>
                <a:spcPts val="600"/>
              </a:spcAft>
              <a:buBlip>
                <a:blip r:embed="rId2"/>
              </a:buBlip>
            </a:pPr>
            <a:endPar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285750" lvl="0" indent="-285750" algn="r" rtl="1">
              <a:spcAft>
                <a:spcPts val="600"/>
              </a:spcAft>
              <a:buBlip>
                <a:blip r:embed="rId2"/>
              </a:buBlip>
            </a:pPr>
            <a:r>
              <a:rPr lang="ar-QA" sz="1200" dirty="0" smtClean="0">
                <a:solidFill>
                  <a:srgbClr val="1E1656"/>
                </a:solidFill>
                <a:latin typeface="Tahoma" panose="020B0604030504040204" pitchFamily="34" charset="0"/>
                <a:ea typeface="Tahoma" panose="020B0604030504040204" pitchFamily="34" charset="0"/>
                <a:cs typeface="Tahoma" panose="020B0604030504040204" pitchFamily="34" charset="0"/>
              </a:rPr>
              <a:t>الخريجون: 900+</a:t>
            </a:r>
          </a:p>
          <a:p>
            <a:pPr marL="285750" lvl="0" indent="-285750" algn="r" rtl="1">
              <a:spcAft>
                <a:spcPts val="600"/>
              </a:spcAft>
              <a:buBlip>
                <a:blip r:embed="rId2"/>
              </a:buBlip>
            </a:pPr>
            <a:r>
              <a:rPr lang="ar-QA" sz="1200" dirty="0" smtClean="0">
                <a:solidFill>
                  <a:srgbClr val="1E1656"/>
                </a:solidFill>
                <a:latin typeface="Tahoma" panose="020B0604030504040204" pitchFamily="34" charset="0"/>
                <a:ea typeface="Tahoma" panose="020B0604030504040204" pitchFamily="34" charset="0"/>
                <a:cs typeface="Tahoma" panose="020B0604030504040204" pitchFamily="34" charset="0"/>
              </a:rPr>
              <a:t>الموظفون: 670+</a:t>
            </a:r>
          </a:p>
          <a:p>
            <a:pPr marL="285750" lvl="0" indent="-285750" algn="r" rtl="1">
              <a:spcAft>
                <a:spcPts val="600"/>
              </a:spcAft>
              <a:buBlip>
                <a:blip r:embed="rId2"/>
              </a:buBlip>
            </a:pPr>
            <a:endPar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285750" lvl="0" indent="-285750" algn="r" rtl="1">
              <a:spcAft>
                <a:spcPts val="600"/>
              </a:spcAft>
              <a:buBlip>
                <a:blip r:embed="rId2"/>
              </a:buBlip>
            </a:pPr>
            <a:r>
              <a:rPr lang="ar-QA" sz="1200" dirty="0" smtClean="0">
                <a:solidFill>
                  <a:srgbClr val="1E1656"/>
                </a:solidFill>
                <a:latin typeface="Tahoma" panose="020B0604030504040204" pitchFamily="34" charset="0"/>
                <a:ea typeface="Tahoma" panose="020B0604030504040204" pitchFamily="34" charset="0"/>
                <a:cs typeface="Tahoma" panose="020B0604030504040204" pitchFamily="34" charset="0"/>
              </a:rPr>
              <a:t>أعضاء هيئة التدريس: 75+</a:t>
            </a:r>
          </a:p>
          <a:p>
            <a:pPr marL="285750" lvl="0" indent="-285750" algn="r" rtl="1">
              <a:spcAft>
                <a:spcPts val="600"/>
              </a:spcAft>
              <a:buBlip>
                <a:blip r:embed="rId2"/>
              </a:buBlip>
            </a:pPr>
            <a:r>
              <a:rPr lang="ar-QA" sz="1200" dirty="0" smtClean="0">
                <a:solidFill>
                  <a:srgbClr val="1E1656"/>
                </a:solidFill>
                <a:latin typeface="Tahoma" panose="020B0604030504040204" pitchFamily="34" charset="0"/>
                <a:ea typeface="Tahoma" panose="020B0604030504040204" pitchFamily="34" charset="0"/>
                <a:cs typeface="Tahoma" panose="020B0604030504040204" pitchFamily="34" charset="0"/>
              </a:rPr>
              <a:t>الباحثون: 350+</a:t>
            </a:r>
            <a:endPar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pic>
        <p:nvPicPr>
          <p:cNvPr id="5" name="Google Shape;271;p24">
            <a:extLst>
              <a:ext uri="{FF2B5EF4-FFF2-40B4-BE49-F238E27FC236}">
                <a16:creationId xmlns:a16="http://schemas.microsoft.com/office/drawing/2014/main" id="{E7325627-5501-A14F-93AD-9C9E011EFB36}"/>
              </a:ext>
            </a:extLst>
          </p:cNvPr>
          <p:cNvPicPr preferRelativeResize="0">
            <a:picLocks noChangeAspect="1"/>
          </p:cNvPicPr>
          <p:nvPr/>
        </p:nvPicPr>
        <p:blipFill rotWithShape="1">
          <a:blip r:embed="rId3">
            <a:alphaModFix/>
          </a:blip>
          <a:srcRect l="3346" r="2906"/>
          <a:stretch/>
        </p:blipFill>
        <p:spPr>
          <a:xfrm>
            <a:off x="457200" y="2286000"/>
            <a:ext cx="5943600" cy="3023303"/>
          </a:xfrm>
          <a:prstGeom prst="rect">
            <a:avLst/>
          </a:prstGeom>
          <a:noFill/>
          <a:ln>
            <a:noFill/>
          </a:ln>
        </p:spPr>
      </p:pic>
    </p:spTree>
    <p:extLst>
      <p:ext uri="{BB962C8B-B14F-4D97-AF65-F5344CB8AC3E}">
        <p14:creationId xmlns:p14="http://schemas.microsoft.com/office/powerpoint/2010/main" val="855017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199" y="1828800"/>
            <a:ext cx="5943600" cy="7979305"/>
          </a:xfrm>
        </p:spPr>
        <p:txBody>
          <a:bodyPr lIns="0" tIns="0" rIns="0" bIns="0">
            <a:normAutofit/>
          </a:bodyPr>
          <a:lstStyle/>
          <a:p>
            <a:pPr marL="0" indent="0" algn="r" rtl="1">
              <a:lnSpc>
                <a:spcPct val="100000"/>
              </a:lnSpc>
              <a:buNone/>
            </a:pPr>
            <a:r>
              <a:rPr lang="ar-SA" sz="1600" b="1" dirty="0">
                <a:solidFill>
                  <a:srgbClr val="0088CE"/>
                </a:solidFill>
                <a:latin typeface="Tahoma" panose="020B0604030504040204" pitchFamily="34" charset="0"/>
                <a:ea typeface="Tahoma" panose="020B0604030504040204" pitchFamily="34" charset="0"/>
                <a:cs typeface="Tahoma" panose="020B0604030504040204" pitchFamily="34" charset="0"/>
              </a:rPr>
              <a:t>الرؤية</a:t>
            </a:r>
            <a:r>
              <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
            </a:r>
            <a:br>
              <a:rPr lang="en-US" sz="1200" b="1" dirty="0">
                <a:latin typeface="Tahoma" panose="020B0604030504040204" pitchFamily="34" charset="0"/>
                <a:ea typeface="Tahoma" panose="020B0604030504040204" pitchFamily="34" charset="0"/>
                <a:cs typeface="Tahoma" panose="020B0604030504040204" pitchFamily="34" charset="0"/>
              </a:rPr>
            </a:b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تطمح جامعة حمد بن خليفة </a:t>
            </a:r>
            <a:r>
              <a:rPr lang="ar-IQ" sz="1200" dirty="0">
                <a:solidFill>
                  <a:srgbClr val="1E1656"/>
                </a:solidFill>
                <a:latin typeface="Tahoma" panose="020B0604030504040204" pitchFamily="34" charset="0"/>
                <a:ea typeface="Tahoma" panose="020B0604030504040204" pitchFamily="34" charset="0"/>
                <a:cs typeface="Tahoma" panose="020B0604030504040204" pitchFamily="34" charset="0"/>
              </a:rPr>
              <a:t>أ</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ن تكون جامعة رائدة عمليًّا وتعليميًّا وبحثيًّا، ركيزتها الابتكار؛ </a:t>
            </a:r>
            <a: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t/>
            </a:r>
            <a:b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b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من أجل تقديم حلول للتحديات التي تواجه دولة قطر والعالم بأسره</a:t>
            </a:r>
            <a: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t>.</a:t>
            </a:r>
          </a:p>
          <a:p>
            <a:pPr marL="0" indent="0" algn="r" rtl="1">
              <a:lnSpc>
                <a:spcPct val="100000"/>
              </a:lnSpc>
              <a:buNone/>
            </a:pPr>
            <a: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t> </a:t>
            </a:r>
          </a:p>
          <a:p>
            <a:pPr marL="0" indent="0" algn="r" rtl="1">
              <a:lnSpc>
                <a:spcPct val="100000"/>
              </a:lnSpc>
              <a:buNone/>
            </a:pPr>
            <a:r>
              <a:rPr lang="ar-SA" sz="1600" b="1" dirty="0">
                <a:solidFill>
                  <a:srgbClr val="0088CE"/>
                </a:solidFill>
                <a:latin typeface="Tahoma" panose="020B0604030504040204" pitchFamily="34" charset="0"/>
                <a:ea typeface="Tahoma" panose="020B0604030504040204" pitchFamily="34" charset="0"/>
                <a:cs typeface="Tahoma" panose="020B0604030504040204" pitchFamily="34" charset="0"/>
              </a:rPr>
              <a:t>الرسال</a:t>
            </a:r>
            <a:r>
              <a:rPr lang="ar-QA" sz="1600" b="1" dirty="0">
                <a:solidFill>
                  <a:srgbClr val="0088CE"/>
                </a:solidFill>
                <a:latin typeface="Tahoma" panose="020B0604030504040204" pitchFamily="34" charset="0"/>
                <a:ea typeface="Tahoma" panose="020B0604030504040204" pitchFamily="34" charset="0"/>
                <a:cs typeface="Tahoma" panose="020B0604030504040204" pitchFamily="34" charset="0"/>
              </a:rPr>
              <a:t>ة:</a:t>
            </a:r>
            <a:r>
              <a:rPr lang="en-US" sz="1200" b="1" dirty="0">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
            </a:r>
            <a:br>
              <a:rPr lang="en-US" sz="1200" dirty="0">
                <a:latin typeface="Tahoma" panose="020B0604030504040204" pitchFamily="34" charset="0"/>
                <a:ea typeface="Tahoma" panose="020B0604030504040204" pitchFamily="34" charset="0"/>
                <a:cs typeface="Tahoma" panose="020B0604030504040204" pitchFamily="34" charset="0"/>
              </a:rPr>
            </a:b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تعمل جامعة حمد بن خليفة على تطوير برامج أكاديمية متكاملة ذات مستوى عالمي، فضلا</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 عن تطوير الإمكانات البحثية الوطنية لتدعيم أواصر التعاون مع كبرى المؤسسات العالمية. كما تهدف الجامعة إلى إعداد قادة المستقبل، و</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تحفيز </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اقتصاد قطر</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 وتحوله إلى اقتصاد</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قائم</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 على المعرفة، وإيجاد حلول مبتكرة ذات تأثير عالمي</a:t>
            </a:r>
            <a: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t>.</a:t>
            </a:r>
          </a:p>
          <a:p>
            <a:pPr marL="0" indent="0" algn="r" rtl="1">
              <a:lnSpc>
                <a:spcPct val="100000"/>
              </a:lnSpc>
              <a:buNone/>
            </a:pPr>
            <a: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t> </a:t>
            </a:r>
          </a:p>
          <a:p>
            <a:pPr marL="0" indent="0" algn="r" rtl="1">
              <a:lnSpc>
                <a:spcPct val="100000"/>
              </a:lnSpc>
              <a:buNone/>
            </a:pPr>
            <a:r>
              <a:rPr lang="ar-AE" sz="1600" b="1" dirty="0">
                <a:solidFill>
                  <a:srgbClr val="0088CE"/>
                </a:solidFill>
                <a:latin typeface="Tahoma" panose="020B0604030504040204" pitchFamily="34" charset="0"/>
                <a:ea typeface="Tahoma" panose="020B0604030504040204" pitchFamily="34" charset="0"/>
                <a:cs typeface="Tahoma" panose="020B0604030504040204" pitchFamily="34" charset="0"/>
              </a:rPr>
              <a:t>ا</a:t>
            </a:r>
            <a:r>
              <a:rPr lang="ar-SA" sz="1600" b="1" dirty="0" err="1">
                <a:solidFill>
                  <a:srgbClr val="0088CE"/>
                </a:solidFill>
                <a:latin typeface="Tahoma" panose="020B0604030504040204" pitchFamily="34" charset="0"/>
                <a:ea typeface="Tahoma" panose="020B0604030504040204" pitchFamily="34" charset="0"/>
                <a:cs typeface="Tahoma" panose="020B0604030504040204" pitchFamily="34" charset="0"/>
              </a:rPr>
              <a:t>بتكار</a:t>
            </a:r>
            <a:r>
              <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rPr>
              <a:t> </a:t>
            </a:r>
            <a:r>
              <a:rPr lang="ar-SA" sz="1600" b="1" dirty="0">
                <a:solidFill>
                  <a:srgbClr val="0088CE"/>
                </a:solidFill>
                <a:latin typeface="Tahoma" panose="020B0604030504040204" pitchFamily="34" charset="0"/>
                <a:ea typeface="Tahoma" panose="020B0604030504040204" pitchFamily="34" charset="0"/>
                <a:cs typeface="Tahoma" panose="020B0604030504040204" pitchFamily="34" charset="0"/>
              </a:rPr>
              <a:t>يصنع الغد</a:t>
            </a:r>
            <a:endParaRPr lang="en-US" sz="1600" dirty="0">
              <a:solidFill>
                <a:srgbClr val="0088CE"/>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ت</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أس</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س</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ت جامعة حمد بن خليفة، عضو مؤسسة قطر للتربية والعلوم وتنمية المجتمع، عام 2010، بهدف الإسهام في تحقيق رؤية المؤسسة الرامية إلى إطلاق قدرات الإنسان. وتُعدُّ جامعة حمد بن خليفة جامع</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ة</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 بحثية</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تعمل من أجل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تحولات </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جذرية في دولة قطر والمنطقة بأسرها، فضلًا عن تدعيم مركزها وتأثيرها العالمي في الوقت نفسه</a:t>
            </a:r>
            <a: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t>.</a:t>
            </a:r>
          </a:p>
          <a:p>
            <a:pPr marL="0" indent="0" algn="r" rtl="1">
              <a:lnSpc>
                <a:spcPct val="100000"/>
              </a:lnSpc>
              <a:buNone/>
            </a:pP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تسعى جامعة حمد بن خليفة، من خلال موقعها في المدينة التعليمية، إلى توفير فرص لا مثيل لها، يُشكِّل فيها البحث والاكتشاف جزءًا أساسيًّا من تجربة التعليم والتعلُّم على جميع المستويات، وذلك باستخدام نهج متعدد التخصصات يُركِّز على شتى المجالات.</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تسعى جامعة حمد بن خليفة لبناء القدرات البشرية من خلال تقديم تجربة أكاديمية ثرية، </a:t>
            </a:r>
            <a: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t/>
            </a:r>
            <a:b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b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ونظام بحثي بيئي فريد من نوعه. ومن خلال المعرفة والإبداع، ستكون لدى الطلاب فرصة كبيرة للتوصل إلى حلول وابتكارات جديدة، يكون لها عظيم الأثر في تطوير مجتمعهم والعالم بأسره. يؤمن جميع أفراد جامعة حمد بن خليفة، من الطلاب وأعضاء هيئة التدريس والموظفين والشركاء والقيادات، بمدى قوة التعليم العالي والبحث العلمي، وقدرتهما على إحداث تأثير إيجابي في تنمية الدول وتقدُّمها</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marL="0" indent="0" algn="r" rtl="1">
              <a:lnSpc>
                <a:spcPct val="100000"/>
              </a:lnSpc>
              <a:buNone/>
            </a:pPr>
            <a: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890339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19287" y="6113331"/>
            <a:ext cx="3429000" cy="553998"/>
          </a:xfrm>
          <a:prstGeom prst="rect">
            <a:avLst/>
          </a:prstGeom>
        </p:spPr>
        <p:txBody>
          <a:bodyPr>
            <a:spAutoFit/>
          </a:bodyPr>
          <a:lstStyle/>
          <a:p>
            <a:pPr algn="ctr" rtl="1"/>
            <a:r>
              <a:rPr lang="ar-SA" sz="1600" b="1" dirty="0">
                <a:solidFill>
                  <a:srgbClr val="0088CE"/>
                </a:solidFill>
                <a:latin typeface="Tahoma" panose="020B0604030504040204" pitchFamily="34" charset="0"/>
                <a:ea typeface="Tahoma" panose="020B0604030504040204" pitchFamily="34" charset="0"/>
                <a:cs typeface="Tahoma" panose="020B0604030504040204" pitchFamily="34" charset="0"/>
              </a:rPr>
              <a:t>التميّْز</a:t>
            </a:r>
            <a:endPar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endParaRPr>
          </a:p>
          <a:p>
            <a:pPr algn="ctr" rtl="1"/>
            <a:r>
              <a:rPr lang="ar-SA" sz="1400" dirty="0">
                <a:solidFill>
                  <a:srgbClr val="1E1656"/>
                </a:solidFill>
                <a:latin typeface="Tahoma" panose="020B0604030504040204" pitchFamily="34" charset="0"/>
                <a:ea typeface="Tahoma" panose="020B0604030504040204" pitchFamily="34" charset="0"/>
                <a:cs typeface="Tahoma" panose="020B0604030504040204" pitchFamily="34" charset="0"/>
              </a:rPr>
              <a:t>الجودة أساس التفوق</a:t>
            </a:r>
            <a:endParaRPr lang="en-US" sz="14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1919287" y="6877835"/>
            <a:ext cx="3429000" cy="553998"/>
          </a:xfrm>
          <a:prstGeom prst="rect">
            <a:avLst/>
          </a:prstGeom>
        </p:spPr>
        <p:txBody>
          <a:bodyPr>
            <a:spAutoFit/>
          </a:bodyPr>
          <a:lstStyle/>
          <a:p>
            <a:pPr algn="ctr" rtl="1"/>
            <a:r>
              <a:rPr lang="ar-SA" sz="1600" b="1" dirty="0">
                <a:solidFill>
                  <a:srgbClr val="0088CE"/>
                </a:solidFill>
                <a:latin typeface="Tahoma" panose="020B0604030504040204" pitchFamily="34" charset="0"/>
                <a:ea typeface="Tahoma" panose="020B0604030504040204" pitchFamily="34" charset="0"/>
                <a:cs typeface="Tahoma" panose="020B0604030504040204" pitchFamily="34" charset="0"/>
              </a:rPr>
              <a:t>الإنسان</a:t>
            </a:r>
            <a:endPar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endParaRPr>
          </a:p>
          <a:p>
            <a:pPr algn="ctr" rtl="1"/>
            <a:r>
              <a:rPr lang="ar-SA" sz="1400" dirty="0">
                <a:solidFill>
                  <a:srgbClr val="1E1656"/>
                </a:solidFill>
                <a:latin typeface="Tahoma" panose="020B0604030504040204" pitchFamily="34" charset="0"/>
                <a:ea typeface="Tahoma" panose="020B0604030504040204" pitchFamily="34" charset="0"/>
                <a:cs typeface="Tahoma" panose="020B0604030504040204" pitchFamily="34" charset="0"/>
              </a:rPr>
              <a:t>بناء </a:t>
            </a:r>
            <a:r>
              <a:rPr lang="ar-QA" sz="1400" dirty="0">
                <a:solidFill>
                  <a:srgbClr val="1E1656"/>
                </a:solidFill>
                <a:latin typeface="Tahoma" panose="020B0604030504040204" pitchFamily="34" charset="0"/>
                <a:ea typeface="Tahoma" panose="020B0604030504040204" pitchFamily="34" charset="0"/>
                <a:cs typeface="Tahoma" panose="020B0604030504040204" pitchFamily="34" charset="0"/>
              </a:rPr>
              <a:t>ال</a:t>
            </a:r>
            <a:r>
              <a:rPr lang="ar-SA" sz="1400" dirty="0">
                <a:solidFill>
                  <a:srgbClr val="1E1656"/>
                </a:solidFill>
                <a:latin typeface="Tahoma" panose="020B0604030504040204" pitchFamily="34" charset="0"/>
                <a:ea typeface="Tahoma" panose="020B0604030504040204" pitchFamily="34" charset="0"/>
                <a:cs typeface="Tahoma" panose="020B0604030504040204" pitchFamily="34" charset="0"/>
              </a:rPr>
              <a:t>مجتمع</a:t>
            </a:r>
            <a:endParaRPr lang="en-US" sz="14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919287" y="8529955"/>
            <a:ext cx="3429000" cy="553998"/>
          </a:xfrm>
          <a:prstGeom prst="rect">
            <a:avLst/>
          </a:prstGeom>
        </p:spPr>
        <p:txBody>
          <a:bodyPr>
            <a:spAutoFit/>
          </a:bodyPr>
          <a:lstStyle/>
          <a:p>
            <a:pPr algn="ctr" rtl="1"/>
            <a:r>
              <a:rPr lang="ar-SA" sz="1600" b="1" dirty="0">
                <a:solidFill>
                  <a:srgbClr val="0088CE"/>
                </a:solidFill>
                <a:latin typeface="Tahoma" panose="020B0604030504040204" pitchFamily="34" charset="0"/>
                <a:ea typeface="Tahoma" panose="020B0604030504040204" pitchFamily="34" charset="0"/>
                <a:cs typeface="Tahoma" panose="020B0604030504040204" pitchFamily="34" charset="0"/>
              </a:rPr>
              <a:t>الابداع</a:t>
            </a:r>
            <a:endPar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endParaRPr>
          </a:p>
          <a:p>
            <a:pPr algn="ctr" rtl="1"/>
            <a:r>
              <a:rPr lang="ar-SA" sz="1400" dirty="0">
                <a:solidFill>
                  <a:srgbClr val="1E1656"/>
                </a:solidFill>
                <a:latin typeface="Tahoma" panose="020B0604030504040204" pitchFamily="34" charset="0"/>
                <a:ea typeface="Tahoma" panose="020B0604030504040204" pitchFamily="34" charset="0"/>
                <a:cs typeface="Tahoma" panose="020B0604030504040204" pitchFamily="34" charset="0"/>
              </a:rPr>
              <a:t>رواد </a:t>
            </a:r>
            <a:r>
              <a:rPr lang="ar-QA" sz="1400" dirty="0">
                <a:solidFill>
                  <a:srgbClr val="1E1656"/>
                </a:solidFill>
                <a:latin typeface="Tahoma" panose="020B0604030504040204" pitchFamily="34" charset="0"/>
                <a:ea typeface="Tahoma" panose="020B0604030504040204" pitchFamily="34" charset="0"/>
                <a:cs typeface="Tahoma" panose="020B0604030504040204" pitchFamily="34" charset="0"/>
              </a:rPr>
              <a:t>التطوير</a:t>
            </a:r>
            <a:endParaRPr lang="en-US" sz="14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1638299" y="7732289"/>
            <a:ext cx="3990976" cy="553998"/>
          </a:xfrm>
          <a:prstGeom prst="rect">
            <a:avLst/>
          </a:prstGeom>
        </p:spPr>
        <p:txBody>
          <a:bodyPr wrap="square">
            <a:spAutoFit/>
          </a:bodyPr>
          <a:lstStyle/>
          <a:p>
            <a:pPr algn="ctr" rtl="1"/>
            <a:r>
              <a:rPr lang="ar-SA" sz="1600" b="1" dirty="0">
                <a:solidFill>
                  <a:srgbClr val="0088CE"/>
                </a:solidFill>
                <a:latin typeface="Tahoma" panose="020B0604030504040204" pitchFamily="34" charset="0"/>
                <a:ea typeface="Tahoma" panose="020B0604030504040204" pitchFamily="34" charset="0"/>
                <a:cs typeface="Tahoma" panose="020B0604030504040204" pitchFamily="34" charset="0"/>
              </a:rPr>
              <a:t>الشراكة</a:t>
            </a:r>
            <a:endPar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endParaRPr>
          </a:p>
          <a:p>
            <a:pPr algn="ctr" rtl="1"/>
            <a:r>
              <a:rPr lang="ar-SA" sz="1400" dirty="0">
                <a:solidFill>
                  <a:srgbClr val="1E1656"/>
                </a:solidFill>
                <a:latin typeface="Tahoma" panose="020B0604030504040204" pitchFamily="34" charset="0"/>
                <a:ea typeface="Tahoma" panose="020B0604030504040204" pitchFamily="34" charset="0"/>
                <a:cs typeface="Tahoma" panose="020B0604030504040204" pitchFamily="34" charset="0"/>
              </a:rPr>
              <a:t>التعاون</a:t>
            </a:r>
            <a:r>
              <a:rPr lang="ar-QA" sz="1400" dirty="0">
                <a:solidFill>
                  <a:srgbClr val="1E1656"/>
                </a:solidFill>
                <a:latin typeface="Tahoma" panose="020B0604030504040204" pitchFamily="34" charset="0"/>
                <a:ea typeface="Tahoma" panose="020B0604030504040204" pitchFamily="34" charset="0"/>
                <a:cs typeface="Tahoma" panose="020B0604030504040204" pitchFamily="34" charset="0"/>
              </a:rPr>
              <a:t> أحد مكونات ا</a:t>
            </a:r>
            <a:r>
              <a:rPr lang="ar-SA" sz="1400" dirty="0">
                <a:solidFill>
                  <a:srgbClr val="1E1656"/>
                </a:solidFill>
                <a:latin typeface="Tahoma" panose="020B0604030504040204" pitchFamily="34" charset="0"/>
                <a:ea typeface="Tahoma" panose="020B0604030504040204" pitchFamily="34" charset="0"/>
                <a:cs typeface="Tahoma" panose="020B0604030504040204" pitchFamily="34" charset="0"/>
              </a:rPr>
              <a:t>لنجاح</a:t>
            </a:r>
            <a:endParaRPr lang="en-US" sz="14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457200" y="1828800"/>
            <a:ext cx="5943600" cy="246221"/>
          </a:xfrm>
          <a:prstGeom prst="rect">
            <a:avLst/>
          </a:prstGeom>
        </p:spPr>
        <p:txBody>
          <a:bodyPr wrap="square" lIns="0" tIns="0" rIns="0" bIns="0">
            <a:spAutoFit/>
          </a:bodyPr>
          <a:lstStyle/>
          <a:p>
            <a:pPr lvl="0" algn="r"/>
            <a:r>
              <a:rPr lang="ar-IQ" sz="1600" b="1" dirty="0">
                <a:solidFill>
                  <a:srgbClr val="0088CE"/>
                </a:solidFill>
                <a:latin typeface="Tahoma" panose="020B0604030504040204" pitchFamily="34" charset="0"/>
                <a:ea typeface="Tahoma" panose="020B0604030504040204" pitchFamily="34" charset="0"/>
                <a:cs typeface="Tahoma" panose="020B0604030504040204" pitchFamily="34" charset="0"/>
              </a:rPr>
              <a:t>الركائز</a:t>
            </a:r>
            <a:endPar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Google Shape;110;p4">
            <a:extLst>
              <a:ext uri="{FF2B5EF4-FFF2-40B4-BE49-F238E27FC236}">
                <a16:creationId xmlns:a16="http://schemas.microsoft.com/office/drawing/2014/main" id="{7CF421F7-2944-064A-A3DB-55023B605065}"/>
              </a:ext>
            </a:extLst>
          </p:cNvPr>
          <p:cNvGraphicFramePr>
            <a:graphicFrameLocks noChangeAspect="1"/>
          </p:cNvGraphicFramePr>
          <p:nvPr>
            <p:extLst>
              <p:ext uri="{D42A27DB-BD31-4B8C-83A1-F6EECF244321}">
                <p14:modId xmlns:p14="http://schemas.microsoft.com/office/powerpoint/2010/main" val="2363322177"/>
              </p:ext>
            </p:extLst>
          </p:nvPr>
        </p:nvGraphicFramePr>
        <p:xfrm>
          <a:off x="457200" y="2194560"/>
          <a:ext cx="5943600" cy="3699226"/>
        </p:xfrm>
        <a:graphic>
          <a:graphicData uri="http://schemas.openxmlformats.org/presentationml/2006/ole">
            <mc:AlternateContent xmlns:mc="http://schemas.openxmlformats.org/markup-compatibility/2006">
              <mc:Choice xmlns:v="urn:schemas-microsoft-com:vml" Requires="v">
                <p:oleObj spid="_x0000_s1034" r:id="rId3" imgW="6381750" imgH="3971925" progId="Photoshop.Image.13">
                  <p:embed/>
                </p:oleObj>
              </mc:Choice>
              <mc:Fallback>
                <p:oleObj r:id="rId3" imgW="6381750" imgH="3971925" progId="Photoshop.Image.13">
                  <p:embed/>
                  <p:pic>
                    <p:nvPicPr>
                      <p:cNvPr id="110" name="Google Shape;110;p4"/>
                      <p:cNvPicPr preferRelativeResize="0"/>
                      <p:nvPr/>
                    </p:nvPicPr>
                    <p:blipFill rotWithShape="1">
                      <a:blip r:embed="rId4">
                        <a:alphaModFix/>
                      </a:blip>
                      <a:srcRect/>
                      <a:stretch/>
                    </p:blipFill>
                    <p:spPr>
                      <a:xfrm>
                        <a:off x="457200" y="2194560"/>
                        <a:ext cx="5943600" cy="369922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71262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03082485"/>
              </p:ext>
            </p:extLst>
          </p:nvPr>
        </p:nvGraphicFramePr>
        <p:xfrm>
          <a:off x="486936" y="2769655"/>
          <a:ext cx="6011140" cy="4687206"/>
        </p:xfrm>
        <a:graphic>
          <a:graphicData uri="http://schemas.openxmlformats.org/drawingml/2006/table">
            <a:tbl>
              <a:tblPr firstRow="1" firstCol="1" bandRow="1">
                <a:tableStyleId>{5C22544A-7EE6-4342-B048-85BDC9FD1C3A}</a:tableStyleId>
              </a:tblPr>
              <a:tblGrid>
                <a:gridCol w="1958742">
                  <a:extLst>
                    <a:ext uri="{9D8B030D-6E8A-4147-A177-3AD203B41FA5}">
                      <a16:colId xmlns:a16="http://schemas.microsoft.com/office/drawing/2014/main" val="20000"/>
                    </a:ext>
                  </a:extLst>
                </a:gridCol>
                <a:gridCol w="4052398">
                  <a:extLst>
                    <a:ext uri="{9D8B030D-6E8A-4147-A177-3AD203B41FA5}">
                      <a16:colId xmlns:a16="http://schemas.microsoft.com/office/drawing/2014/main" val="20001"/>
                    </a:ext>
                  </a:extLst>
                </a:gridCol>
              </a:tblGrid>
              <a:tr h="319929">
                <a:tc>
                  <a:txBody>
                    <a:bodyPr/>
                    <a:lstStyle/>
                    <a:p>
                      <a:pPr marL="0" marR="0">
                        <a:spcBef>
                          <a:spcPts val="0"/>
                        </a:spcBef>
                        <a:spcAft>
                          <a:spcPts val="0"/>
                        </a:spcAft>
                      </a:pPr>
                      <a:endParaRPr lang="en-GB" sz="1200" dirty="0">
                        <a:solidFill>
                          <a:schemeClr val="tx1"/>
                        </a:solidFill>
                        <a:effectLst/>
                        <a:latin typeface="+mj-lt"/>
                        <a:ea typeface="Times New Roman"/>
                      </a:endParaRPr>
                    </a:p>
                  </a:txBody>
                  <a:tcPr marL="68580" marR="68580" marT="0" marB="0">
                    <a:noFill/>
                  </a:tcPr>
                </a:tc>
                <a:tc>
                  <a:txBody>
                    <a:bodyPr/>
                    <a:lstStyle/>
                    <a:p>
                      <a:pPr marL="0" marR="0">
                        <a:spcBef>
                          <a:spcPts val="0"/>
                        </a:spcBef>
                        <a:spcAft>
                          <a:spcPts val="0"/>
                        </a:spcAft>
                      </a:pPr>
                      <a:endParaRPr lang="en-GB" sz="1200" dirty="0">
                        <a:solidFill>
                          <a:schemeClr val="tx1"/>
                        </a:solidFill>
                        <a:effectLst/>
                        <a:latin typeface="+mj-lt"/>
                        <a:ea typeface="Times New Roman"/>
                      </a:endParaRPr>
                    </a:p>
                  </a:txBody>
                  <a:tcPr marL="68580" marR="68580" marT="0" marB="0">
                    <a:noFill/>
                  </a:tcPr>
                </a:tc>
                <a:extLst>
                  <a:ext uri="{0D108BD9-81ED-4DB2-BD59-A6C34878D82A}">
                    <a16:rowId xmlns:a16="http://schemas.microsoft.com/office/drawing/2014/main" val="10000"/>
                  </a:ext>
                </a:extLst>
              </a:tr>
              <a:tr h="909849">
                <a:tc>
                  <a:txBody>
                    <a:bodyPr/>
                    <a:lstStyle/>
                    <a:p>
                      <a:pPr marL="0" marR="0">
                        <a:spcBef>
                          <a:spcPts val="0"/>
                        </a:spcBef>
                        <a:spcAft>
                          <a:spcPts val="0"/>
                        </a:spcAft>
                      </a:pPr>
                      <a:endParaRPr lang="en-GB" sz="1200" dirty="0">
                        <a:solidFill>
                          <a:schemeClr val="tx1"/>
                        </a:solidFill>
                        <a:effectLst/>
                        <a:latin typeface="+mj-lt"/>
                        <a:ea typeface="Times New Roman"/>
                      </a:endParaRPr>
                    </a:p>
                  </a:txBody>
                  <a:tcPr marL="68580" marR="68580" marT="0" marB="0">
                    <a:noFill/>
                  </a:tcPr>
                </a:tc>
                <a:tc>
                  <a:txBody>
                    <a:bodyPr/>
                    <a:lstStyle/>
                    <a:p>
                      <a:pPr marL="0" marR="0" algn="just">
                        <a:spcBef>
                          <a:spcPts val="0"/>
                        </a:spcBef>
                        <a:spcAft>
                          <a:spcPts val="0"/>
                        </a:spcAft>
                      </a:pPr>
                      <a:endParaRPr lang="en-GB" sz="1200" dirty="0">
                        <a:solidFill>
                          <a:schemeClr val="tx1"/>
                        </a:solidFill>
                        <a:effectLst/>
                        <a:latin typeface="+mj-lt"/>
                        <a:ea typeface="Times New Roman"/>
                      </a:endParaRPr>
                    </a:p>
                  </a:txBody>
                  <a:tcPr marL="68580" marR="68580" marT="0" marB="0">
                    <a:noFill/>
                  </a:tcPr>
                </a:tc>
                <a:extLst>
                  <a:ext uri="{0D108BD9-81ED-4DB2-BD59-A6C34878D82A}">
                    <a16:rowId xmlns:a16="http://schemas.microsoft.com/office/drawing/2014/main" val="10001"/>
                  </a:ext>
                </a:extLst>
              </a:tr>
              <a:tr h="1637729">
                <a:tc>
                  <a:txBody>
                    <a:bodyPr/>
                    <a:lstStyle/>
                    <a:p>
                      <a:pPr marL="0" marR="0">
                        <a:spcBef>
                          <a:spcPts val="0"/>
                        </a:spcBef>
                        <a:spcAft>
                          <a:spcPts val="0"/>
                        </a:spcAft>
                      </a:pPr>
                      <a:endParaRPr lang="en-GB" sz="1200" dirty="0">
                        <a:solidFill>
                          <a:schemeClr val="tx1"/>
                        </a:solidFill>
                        <a:effectLst/>
                        <a:latin typeface="+mj-lt"/>
                        <a:ea typeface="Times New Roman"/>
                      </a:endParaRPr>
                    </a:p>
                  </a:txBody>
                  <a:tcPr marL="68580" marR="68580" marT="0" marB="0">
                    <a:noFill/>
                  </a:tcPr>
                </a:tc>
                <a:tc>
                  <a:txBody>
                    <a:bodyPr/>
                    <a:lstStyle/>
                    <a:p>
                      <a:pPr marL="0" marR="0" algn="just">
                        <a:spcBef>
                          <a:spcPts val="0"/>
                        </a:spcBef>
                        <a:spcAft>
                          <a:spcPts val="0"/>
                        </a:spcAft>
                      </a:pPr>
                      <a:endParaRPr lang="en-US" sz="1200" dirty="0">
                        <a:solidFill>
                          <a:schemeClr val="tx1"/>
                        </a:solidFill>
                        <a:effectLst/>
                        <a:latin typeface="+mj-lt"/>
                      </a:endParaRPr>
                    </a:p>
                  </a:txBody>
                  <a:tcPr marL="68580" marR="68580" marT="0" marB="0">
                    <a:noFill/>
                  </a:tcPr>
                </a:tc>
                <a:extLst>
                  <a:ext uri="{0D108BD9-81ED-4DB2-BD59-A6C34878D82A}">
                    <a16:rowId xmlns:a16="http://schemas.microsoft.com/office/drawing/2014/main" val="10002"/>
                  </a:ext>
                </a:extLst>
              </a:tr>
              <a:tr h="1273789">
                <a:tc>
                  <a:txBody>
                    <a:bodyPr/>
                    <a:lstStyle/>
                    <a:p>
                      <a:pPr marL="0" marR="0">
                        <a:spcBef>
                          <a:spcPts val="0"/>
                        </a:spcBef>
                        <a:spcAft>
                          <a:spcPts val="0"/>
                        </a:spcAft>
                      </a:pPr>
                      <a:endParaRPr lang="en-GB" sz="1200" dirty="0">
                        <a:solidFill>
                          <a:schemeClr val="tx1"/>
                        </a:solidFill>
                        <a:effectLst/>
                        <a:latin typeface="+mj-lt"/>
                        <a:ea typeface="Times New Roman"/>
                      </a:endParaRPr>
                    </a:p>
                  </a:txBody>
                  <a:tcPr marL="68580" marR="68580" marT="0" marB="0">
                    <a:noFill/>
                  </a:tcPr>
                </a:tc>
                <a:tc>
                  <a:txBody>
                    <a:bodyPr/>
                    <a:lstStyle/>
                    <a:p>
                      <a:pPr marL="0" marR="0" algn="just">
                        <a:spcBef>
                          <a:spcPts val="0"/>
                        </a:spcBef>
                        <a:spcAft>
                          <a:spcPts val="0"/>
                        </a:spcAft>
                      </a:pPr>
                      <a:endParaRPr lang="en-GB" sz="1200" dirty="0">
                        <a:solidFill>
                          <a:schemeClr val="tx1"/>
                        </a:solidFill>
                        <a:effectLst/>
                        <a:latin typeface="+mj-lt"/>
                        <a:ea typeface="Times New Roman"/>
                      </a:endParaRPr>
                    </a:p>
                  </a:txBody>
                  <a:tcPr marL="68580" marR="68580" marT="0" marB="0">
                    <a:noFill/>
                  </a:tcPr>
                </a:tc>
                <a:extLst>
                  <a:ext uri="{0D108BD9-81ED-4DB2-BD59-A6C34878D82A}">
                    <a16:rowId xmlns:a16="http://schemas.microsoft.com/office/drawing/2014/main" val="10003"/>
                  </a:ext>
                </a:extLst>
              </a:tr>
              <a:tr h="545910">
                <a:tc>
                  <a:txBody>
                    <a:bodyPr/>
                    <a:lstStyle/>
                    <a:p>
                      <a:pPr marL="0" marR="0">
                        <a:spcBef>
                          <a:spcPts val="0"/>
                        </a:spcBef>
                        <a:spcAft>
                          <a:spcPts val="0"/>
                        </a:spcAft>
                      </a:pPr>
                      <a:endParaRPr lang="en-GB" sz="1200">
                        <a:solidFill>
                          <a:schemeClr val="tx1"/>
                        </a:solidFill>
                        <a:effectLst/>
                        <a:latin typeface="+mj-lt"/>
                        <a:ea typeface="Times New Roman"/>
                      </a:endParaRPr>
                    </a:p>
                  </a:txBody>
                  <a:tcPr marL="68580" marR="68580" marT="0" marB="0">
                    <a:noFill/>
                  </a:tcPr>
                </a:tc>
                <a:tc>
                  <a:txBody>
                    <a:bodyPr/>
                    <a:lstStyle/>
                    <a:p>
                      <a:pPr marL="0" marR="0" algn="just">
                        <a:spcBef>
                          <a:spcPts val="0"/>
                        </a:spcBef>
                        <a:spcAft>
                          <a:spcPts val="0"/>
                        </a:spcAft>
                      </a:pPr>
                      <a:endParaRPr lang="en-GB" sz="1200" dirty="0">
                        <a:solidFill>
                          <a:schemeClr val="tx1"/>
                        </a:solidFill>
                        <a:effectLst/>
                        <a:latin typeface="+mj-lt"/>
                        <a:ea typeface="Times New Roman"/>
                      </a:endParaRPr>
                    </a:p>
                  </a:txBody>
                  <a:tcPr marL="68580" marR="68580" marT="0" marB="0">
                    <a:noFill/>
                  </a:tcPr>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538940" y="1166486"/>
            <a:ext cx="54114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a:latin typeface="+mj-lt"/>
              </a:rPr>
              <a:t/>
            </a:r>
            <a:br>
              <a:rPr lang="en-US" sz="1200" dirty="0">
                <a:latin typeface="+mj-lt"/>
              </a:rPr>
            </a:br>
            <a:endParaRPr lang="en-GB" sz="1200"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latin typeface="+mj-lt"/>
            </a:endParaRPr>
          </a:p>
        </p:txBody>
      </p:sp>
      <p:sp>
        <p:nvSpPr>
          <p:cNvPr id="8" name="Rectangle 1"/>
          <p:cNvSpPr>
            <a:spLocks noChangeArrowheads="1"/>
          </p:cNvSpPr>
          <p:nvPr/>
        </p:nvSpPr>
        <p:spPr bwMode="auto">
          <a:xfrm>
            <a:off x="457200" y="1645920"/>
            <a:ext cx="5943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algn="just" rtl="1"/>
            <a:r>
              <a:rPr lang="ar-SA" sz="1600" b="1" dirty="0">
                <a:solidFill>
                  <a:srgbClr val="0088CE"/>
                </a:solidFill>
                <a:latin typeface="Tahoma" panose="020B0604030504040204" pitchFamily="34" charset="0"/>
                <a:ea typeface="Tahoma" panose="020B0604030504040204" pitchFamily="34" charset="0"/>
                <a:cs typeface="Tahoma" panose="020B0604030504040204" pitchFamily="34" charset="0"/>
              </a:rPr>
              <a:t>البيان الرئيس</a:t>
            </a:r>
            <a:r>
              <a:rPr lang="ar-IQ" sz="1600" b="1" dirty="0">
                <a:solidFill>
                  <a:srgbClr val="0088CE"/>
                </a:solidFill>
                <a:latin typeface="Tahoma" panose="020B0604030504040204" pitchFamily="34" charset="0"/>
                <a:ea typeface="Tahoma" panose="020B0604030504040204" pitchFamily="34" charset="0"/>
                <a:cs typeface="Tahoma" panose="020B0604030504040204" pitchFamily="34" charset="0"/>
              </a:rPr>
              <a:t>ي</a:t>
            </a:r>
            <a:r>
              <a:rPr lang="ar-SA" sz="1600" b="1" dirty="0">
                <a:solidFill>
                  <a:srgbClr val="0088CE"/>
                </a:solidFill>
                <a:latin typeface="Tahoma" panose="020B0604030504040204" pitchFamily="34" charset="0"/>
                <a:ea typeface="Tahoma" panose="020B0604030504040204" pitchFamily="34" charset="0"/>
                <a:cs typeface="Tahoma" panose="020B0604030504040204" pitchFamily="34" charset="0"/>
              </a:rPr>
              <a:t> عن م</a:t>
            </a:r>
            <a:r>
              <a:rPr lang="ar-IQ" sz="1600" b="1" dirty="0">
                <a:solidFill>
                  <a:srgbClr val="0088CE"/>
                </a:solidFill>
                <a:latin typeface="Tahoma" panose="020B0604030504040204" pitchFamily="34" charset="0"/>
                <a:ea typeface="Tahoma" panose="020B0604030504040204" pitchFamily="34" charset="0"/>
                <a:cs typeface="Tahoma" panose="020B0604030504040204" pitchFamily="34" charset="0"/>
              </a:rPr>
              <a:t>وقف</a:t>
            </a:r>
            <a:r>
              <a:rPr lang="ar-SA" sz="1600" b="1" dirty="0">
                <a:solidFill>
                  <a:srgbClr val="0088CE"/>
                </a:solidFill>
                <a:latin typeface="Tahoma" panose="020B0604030504040204" pitchFamily="34" charset="0"/>
                <a:ea typeface="Tahoma" panose="020B0604030504040204" pitchFamily="34" charset="0"/>
                <a:cs typeface="Tahoma" panose="020B0604030504040204" pitchFamily="34" charset="0"/>
              </a:rPr>
              <a:t> الجامعة</a:t>
            </a:r>
            <a:endPar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endParaRPr>
          </a:p>
          <a:p>
            <a:pPr algn="just" rtl="1"/>
            <a:endParaRPr lang="ar-QA" sz="1600" b="1"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تسعى جامعة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حمد بن خليفة </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إلى تحقيق التميز في التعليم والبحوث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تعزيز الابتكار بغية إحداث التحول في دولة قطر</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والتأثير</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 المرجو</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على مستوى </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العالم.</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Content Placeholder 3"/>
          <p:cNvGraphicFramePr>
            <a:graphicFrameLocks/>
          </p:cNvGraphicFramePr>
          <p:nvPr>
            <p:extLst>
              <p:ext uri="{D42A27DB-BD31-4B8C-83A1-F6EECF244321}">
                <p14:modId xmlns:p14="http://schemas.microsoft.com/office/powerpoint/2010/main" val="2703869430"/>
              </p:ext>
            </p:extLst>
          </p:nvPr>
        </p:nvGraphicFramePr>
        <p:xfrm>
          <a:off x="457200" y="2926080"/>
          <a:ext cx="5943872" cy="4959901"/>
        </p:xfrm>
        <a:graphic>
          <a:graphicData uri="http://schemas.openxmlformats.org/drawingml/2006/table">
            <a:tbl>
              <a:tblPr firstRow="1" firstCol="1" bandRow="1">
                <a:tableStyleId>{5C22544A-7EE6-4342-B048-85BDC9FD1C3A}</a:tableStyleId>
              </a:tblPr>
              <a:tblGrid>
                <a:gridCol w="4193383">
                  <a:extLst>
                    <a:ext uri="{9D8B030D-6E8A-4147-A177-3AD203B41FA5}">
                      <a16:colId xmlns:a16="http://schemas.microsoft.com/office/drawing/2014/main" val="20000"/>
                    </a:ext>
                  </a:extLst>
                </a:gridCol>
                <a:gridCol w="1750489">
                  <a:extLst>
                    <a:ext uri="{9D8B030D-6E8A-4147-A177-3AD203B41FA5}">
                      <a16:colId xmlns:a16="http://schemas.microsoft.com/office/drawing/2014/main" val="20001"/>
                    </a:ext>
                  </a:extLst>
                </a:gridCol>
              </a:tblGrid>
              <a:tr h="312249">
                <a:tc>
                  <a:txBody>
                    <a:bodyPr/>
                    <a:lstStyle/>
                    <a:p>
                      <a:pPr marL="0" marR="0" algn="r" rtl="1">
                        <a:lnSpc>
                          <a:spcPct val="100000"/>
                        </a:lnSpc>
                        <a:spcBef>
                          <a:spcPts val="0"/>
                        </a:spcBef>
                        <a:spcAft>
                          <a:spcPts val="0"/>
                        </a:spcAft>
                      </a:pPr>
                      <a:r>
                        <a:rPr lang="ar-SA" sz="1200" kern="1200" dirty="0">
                          <a:solidFill>
                            <a:srgbClr val="0088CE"/>
                          </a:solidFill>
                          <a:latin typeface="Tahoma" panose="020B0604030504040204" pitchFamily="34" charset="0"/>
                          <a:ea typeface="Tahoma" panose="020B0604030504040204" pitchFamily="34" charset="0"/>
                          <a:cs typeface="Tahoma" panose="020B0604030504040204" pitchFamily="34" charset="0"/>
                        </a:rPr>
                        <a:t>البيانات الوصفية</a:t>
                      </a:r>
                      <a:endParaRPr lang="en-GB" sz="1200" kern="1200" dirty="0">
                        <a:solidFill>
                          <a:srgbClr val="0088CE"/>
                        </a:solidFill>
                        <a:latin typeface="Tahoma" panose="020B0604030504040204" pitchFamily="34" charset="0"/>
                        <a:ea typeface="Tahoma" panose="020B0604030504040204" pitchFamily="34" charset="0"/>
                        <a:cs typeface="Tahoma" panose="020B0604030504040204" pitchFamily="34" charset="0"/>
                      </a:endParaRPr>
                    </a:p>
                  </a:txBody>
                  <a:tcPr marL="0" marR="0" marT="0" marB="0">
                    <a:noFill/>
                  </a:tcPr>
                </a:tc>
                <a:tc>
                  <a:txBody>
                    <a:bodyPr/>
                    <a:lstStyle/>
                    <a:p>
                      <a:pPr marL="0" marR="0" algn="r" rtl="1">
                        <a:lnSpc>
                          <a:spcPct val="100000"/>
                        </a:lnSpc>
                        <a:spcBef>
                          <a:spcPts val="0"/>
                        </a:spcBef>
                        <a:spcAft>
                          <a:spcPts val="0"/>
                        </a:spcAft>
                      </a:pPr>
                      <a:r>
                        <a:rPr lang="ar-SA" sz="1200" kern="1200" dirty="0">
                          <a:solidFill>
                            <a:srgbClr val="0088CE"/>
                          </a:solidFill>
                          <a:latin typeface="Tahoma" panose="020B0604030504040204" pitchFamily="34" charset="0"/>
                          <a:ea typeface="Tahoma" panose="020B0604030504040204" pitchFamily="34" charset="0"/>
                          <a:cs typeface="Tahoma" panose="020B0604030504040204" pitchFamily="34" charset="0"/>
                        </a:rPr>
                        <a:t>الرسائل الرئيسة</a:t>
                      </a:r>
                      <a:endParaRPr lang="en-GB" sz="1200" kern="1200" dirty="0">
                        <a:solidFill>
                          <a:srgbClr val="0088CE"/>
                        </a:solidFill>
                        <a:latin typeface="Tahoma" panose="020B0604030504040204" pitchFamily="34" charset="0"/>
                        <a:ea typeface="Tahoma" panose="020B0604030504040204" pitchFamily="34" charset="0"/>
                        <a:cs typeface="Tahoma" panose="020B0604030504040204" pitchFamily="34" charset="0"/>
                      </a:endParaRPr>
                    </a:p>
                  </a:txBody>
                  <a:tcPr marL="0" marR="0" marT="0" marB="0">
                    <a:noFill/>
                  </a:tcPr>
                </a:tc>
                <a:extLst>
                  <a:ext uri="{0D108BD9-81ED-4DB2-BD59-A6C34878D82A}">
                    <a16:rowId xmlns:a16="http://schemas.microsoft.com/office/drawing/2014/main" val="10000"/>
                  </a:ext>
                </a:extLst>
              </a:tr>
              <a:tr h="846654">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تسعى الجامعة إلى تهيئة بيئة تعليمية</a:t>
                      </a:r>
                      <a:r>
                        <a:rPr lang="ar-QA" sz="1200" b="0" kern="1200" baseline="0" dirty="0">
                          <a:solidFill>
                            <a:srgbClr val="1E1656"/>
                          </a:solidFill>
                          <a:effectLst/>
                          <a:latin typeface="Tahoma" panose="020B0604030504040204" pitchFamily="34" charset="0"/>
                          <a:ea typeface="Tahoma" panose="020B0604030504040204" pitchFamily="34" charset="0"/>
                          <a:cs typeface="Tahoma" panose="020B0604030504040204" pitchFamily="34" charset="0"/>
                        </a:rPr>
                        <a:t> </a:t>
                      </a:r>
                      <a:r>
                        <a:rPr lang="ar-S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وبحثية تساعد الطلاب في معالجة</a:t>
                      </a:r>
                      <a:r>
                        <a:rPr lang="ar-QA" sz="1200" b="0" kern="1200" baseline="0" dirty="0">
                          <a:solidFill>
                            <a:srgbClr val="1E1656"/>
                          </a:solidFill>
                          <a:effectLst/>
                          <a:latin typeface="Tahoma" panose="020B0604030504040204" pitchFamily="34" charset="0"/>
                          <a:ea typeface="Tahoma" panose="020B0604030504040204" pitchFamily="34" charset="0"/>
                          <a:cs typeface="Tahoma" panose="020B0604030504040204" pitchFamily="34" charset="0"/>
                        </a:rPr>
                        <a:t> </a:t>
                      </a:r>
                      <a:r>
                        <a:rPr lang="ar-S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التحديات المهمة</a:t>
                      </a:r>
                      <a:r>
                        <a:rPr lang="ar-QA" sz="1200" b="0" kern="1200" baseline="0" dirty="0">
                          <a:solidFill>
                            <a:srgbClr val="1E1656"/>
                          </a:solidFill>
                          <a:effectLst/>
                          <a:latin typeface="Tahoma" panose="020B0604030504040204" pitchFamily="34" charset="0"/>
                          <a:ea typeface="Tahoma" panose="020B0604030504040204" pitchFamily="34" charset="0"/>
                          <a:cs typeface="Tahoma" panose="020B0604030504040204" pitchFamily="34" charset="0"/>
                        </a:rPr>
                        <a:t> </a:t>
                      </a:r>
                      <a:r>
                        <a:rPr lang="ar-S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في المستقبل وتمكين أعضاء هيئة التدريس والباحثين من أجل تحقيق الأثر المنشود.</a:t>
                      </a:r>
                      <a:endParaRPr lang="ar-Q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lang="en-US"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endParaRPr>
                    </a:p>
                  </a:txBody>
                  <a:tcPr marL="0" marR="0" marT="9525" marB="0">
                    <a:noFill/>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ar-SA" sz="1200" b="1"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تحقيق التميز</a:t>
                      </a:r>
                      <a:r>
                        <a:rPr lang="ar-QA" sz="1200" b="1" kern="1200" baseline="0" dirty="0">
                          <a:solidFill>
                            <a:srgbClr val="1E1656"/>
                          </a:solidFill>
                          <a:effectLst/>
                          <a:latin typeface="Tahoma" panose="020B0604030504040204" pitchFamily="34" charset="0"/>
                          <a:ea typeface="Tahoma" panose="020B0604030504040204" pitchFamily="34" charset="0"/>
                          <a:cs typeface="Tahoma" panose="020B0604030504040204" pitchFamily="34" charset="0"/>
                        </a:rPr>
                        <a:t> </a:t>
                      </a:r>
                      <a:r>
                        <a:rPr lang="en-US" sz="1200" b="1" kern="1200" baseline="0" dirty="0">
                          <a:solidFill>
                            <a:srgbClr val="1E1656"/>
                          </a:solidFill>
                          <a:effectLst/>
                          <a:latin typeface="Tahoma" panose="020B0604030504040204" pitchFamily="34" charset="0"/>
                          <a:ea typeface="Tahoma" panose="020B0604030504040204" pitchFamily="34" charset="0"/>
                          <a:cs typeface="Tahoma" panose="020B0604030504040204" pitchFamily="34" charset="0"/>
                        </a:rPr>
                        <a:t/>
                      </a:r>
                      <a:br>
                        <a:rPr lang="en-US" sz="1200" b="1" kern="1200" baseline="0" dirty="0">
                          <a:solidFill>
                            <a:srgbClr val="1E1656"/>
                          </a:solidFill>
                          <a:effectLst/>
                          <a:latin typeface="Tahoma" panose="020B0604030504040204" pitchFamily="34" charset="0"/>
                          <a:ea typeface="Tahoma" panose="020B0604030504040204" pitchFamily="34" charset="0"/>
                          <a:cs typeface="Tahoma" panose="020B0604030504040204" pitchFamily="34" charset="0"/>
                        </a:rPr>
                      </a:br>
                      <a:r>
                        <a:rPr lang="ar-SA" sz="1200" b="1"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في التعليم والبحوث</a:t>
                      </a:r>
                      <a:endParaRPr lang="en-US" sz="1200" dirty="0">
                        <a:solidFill>
                          <a:srgbClr val="1E1656"/>
                        </a:solidFill>
                        <a:effectLst/>
                        <a:latin typeface="Tahoma" panose="020B0604030504040204" pitchFamily="34" charset="0"/>
                        <a:ea typeface="Tahoma" panose="020B0604030504040204" pitchFamily="34" charset="0"/>
                        <a:cs typeface="Tahoma" panose="020B0604030504040204" pitchFamily="34" charset="0"/>
                      </a:endParaRPr>
                    </a:p>
                  </a:txBody>
                  <a:tcPr marL="0" marR="0" marT="9525" marB="0">
                    <a:noFill/>
                  </a:tcPr>
                </a:tc>
                <a:extLst>
                  <a:ext uri="{0D108BD9-81ED-4DB2-BD59-A6C34878D82A}">
                    <a16:rowId xmlns:a16="http://schemas.microsoft.com/office/drawing/2014/main" val="10001"/>
                  </a:ext>
                </a:extLst>
              </a:tr>
              <a:tr h="1578333">
                <a:tc>
                  <a:txBody>
                    <a:bodyPr/>
                    <a:lstStyle/>
                    <a:p>
                      <a:pPr algn="r" rtl="1">
                        <a:lnSpc>
                          <a:spcPct val="100000"/>
                        </a:lnSpc>
                      </a:pPr>
                      <a:r>
                        <a:rPr lang="ar-S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ترسخ الجامعة ثقافة يؤدي فيها الأفراد دورًا حيويًا ويتولون قيادة جهود إحداث التغيير الإيجابي</a:t>
                      </a:r>
                      <a:r>
                        <a:rPr lang="ar-QA" sz="1200" b="0" kern="1200" baseline="0" dirty="0">
                          <a:solidFill>
                            <a:srgbClr val="1E1656"/>
                          </a:solidFill>
                          <a:effectLst/>
                          <a:latin typeface="Tahoma" panose="020B0604030504040204" pitchFamily="34" charset="0"/>
                          <a:ea typeface="Tahoma" panose="020B0604030504040204" pitchFamily="34" charset="0"/>
                          <a:cs typeface="Tahoma" panose="020B0604030504040204" pitchFamily="34" charset="0"/>
                        </a:rPr>
                        <a:t> </a:t>
                      </a:r>
                      <a:r>
                        <a:rPr lang="ar-S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في مجتمعاتهم المحلية والعالمية بصورة أوسع. وعلى المستوى الداخلي، سيكتسب ال</a:t>
                      </a:r>
                      <a:r>
                        <a:rPr lang="ar-Q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طلاب</a:t>
                      </a:r>
                      <a:r>
                        <a:rPr lang="ar-QA" sz="1200" b="0" kern="1200" baseline="0" dirty="0">
                          <a:solidFill>
                            <a:srgbClr val="1E1656"/>
                          </a:solidFill>
                          <a:effectLst/>
                          <a:latin typeface="Tahoma" panose="020B0604030504040204" pitchFamily="34" charset="0"/>
                          <a:ea typeface="Tahoma" panose="020B0604030504040204" pitchFamily="34" charset="0"/>
                          <a:cs typeface="Tahoma" panose="020B0604030504040204" pitchFamily="34" charset="0"/>
                        </a:rPr>
                        <a:t> </a:t>
                      </a:r>
                      <a:r>
                        <a:rPr lang="ar-S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مهارات أساسية ترتبط بمجالاتهم، وين</a:t>
                      </a:r>
                      <a:r>
                        <a:rPr lang="ar-QA" sz="1200" b="0" kern="1200" dirty="0" err="1">
                          <a:solidFill>
                            <a:srgbClr val="1E1656"/>
                          </a:solidFill>
                          <a:effectLst/>
                          <a:latin typeface="Tahoma" panose="020B0604030504040204" pitchFamily="34" charset="0"/>
                          <a:ea typeface="Tahoma" panose="020B0604030504040204" pitchFamily="34" charset="0"/>
                          <a:cs typeface="Tahoma" panose="020B0604030504040204" pitchFamily="34" charset="0"/>
                        </a:rPr>
                        <a:t>خرطو</a:t>
                      </a:r>
                      <a:r>
                        <a:rPr lang="ar-S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ن في بيئة ت</a:t>
                      </a:r>
                      <a:r>
                        <a:rPr lang="ar-Q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شجع </a:t>
                      </a:r>
                      <a:r>
                        <a:rPr lang="ar-S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على التعلم المستمر وتطوير</a:t>
                      </a:r>
                      <a:r>
                        <a:rPr lang="ar-QA" sz="1200" b="0" kern="1200" baseline="0" dirty="0">
                          <a:solidFill>
                            <a:srgbClr val="1E1656"/>
                          </a:solidFill>
                          <a:effectLst/>
                          <a:latin typeface="Tahoma" panose="020B0604030504040204" pitchFamily="34" charset="0"/>
                          <a:ea typeface="Tahoma" panose="020B0604030504040204" pitchFamily="34" charset="0"/>
                          <a:cs typeface="Tahoma" panose="020B0604030504040204" pitchFamily="34" charset="0"/>
                        </a:rPr>
                        <a:t> </a:t>
                      </a:r>
                      <a:r>
                        <a:rPr lang="ar-S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الذات. أما على المستوى الخارجي، فتضطلع الجامعة بدور في بناء القادة من مختلف الفئات</a:t>
                      </a:r>
                      <a:r>
                        <a:rPr lang="en-US"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 </a:t>
                      </a:r>
                      <a:r>
                        <a:rPr lang="ar-S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العمرية وفي جميع القطاعات.</a:t>
                      </a:r>
                      <a:endParaRPr lang="ar-Q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endParaRPr>
                    </a:p>
                    <a:p>
                      <a:pPr algn="r" rtl="1">
                        <a:lnSpc>
                          <a:spcPct val="100000"/>
                        </a:lnSpc>
                      </a:pPr>
                      <a:endParaRPr lang="en-US"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oFill/>
                  </a:tcPr>
                </a:tc>
                <a:tc>
                  <a:txBody>
                    <a:bodyPr/>
                    <a:lstStyle/>
                    <a:p>
                      <a:pPr marL="0" marR="0" algn="r" rtl="1">
                        <a:lnSpc>
                          <a:spcPct val="100000"/>
                        </a:lnSpc>
                        <a:spcBef>
                          <a:spcPts val="0"/>
                        </a:spcBef>
                        <a:spcAft>
                          <a:spcPts val="0"/>
                        </a:spcAft>
                      </a:pPr>
                      <a:r>
                        <a:rPr lang="ar-SA" sz="1200" b="1"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بناء قادة المستقبل</a:t>
                      </a:r>
                      <a:endParaRPr lang="en-US" sz="1200" dirty="0">
                        <a:solidFill>
                          <a:srgbClr val="1E1656"/>
                        </a:solidFill>
                        <a:effectLst/>
                        <a:latin typeface="Tahoma" panose="020B0604030504040204" pitchFamily="34" charset="0"/>
                        <a:ea typeface="Tahoma" panose="020B0604030504040204" pitchFamily="34" charset="0"/>
                        <a:cs typeface="Tahoma" panose="020B0604030504040204" pitchFamily="34" charset="0"/>
                      </a:endParaRPr>
                    </a:p>
                  </a:txBody>
                  <a:tcPr marL="0" marR="0" marT="9525" marB="0">
                    <a:noFill/>
                  </a:tcPr>
                </a:tc>
                <a:extLst>
                  <a:ext uri="{0D108BD9-81ED-4DB2-BD59-A6C34878D82A}">
                    <a16:rowId xmlns:a16="http://schemas.microsoft.com/office/drawing/2014/main" val="10002"/>
                  </a:ext>
                </a:extLst>
              </a:tr>
              <a:tr h="1125110">
                <a:tc>
                  <a:txBody>
                    <a:bodyPr/>
                    <a:lstStyle/>
                    <a:p>
                      <a:pPr algn="r" rtl="1">
                        <a:lnSpc>
                          <a:spcPct val="100000"/>
                        </a:lnSpc>
                      </a:pPr>
                      <a:r>
                        <a:rPr lang="ar-S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ت</a:t>
                      </a:r>
                      <a:r>
                        <a:rPr lang="ar-Q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ركز</a:t>
                      </a:r>
                      <a:r>
                        <a:rPr lang="ar-S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 الجامعة على غرس روح الابتكار وإلهام الطلاب وأعضاء هيئة التدريس والباحثين للعمل نحو</a:t>
                      </a:r>
                      <a:r>
                        <a:rPr lang="ar-QA" sz="1200" b="0" kern="1200" baseline="0" dirty="0">
                          <a:solidFill>
                            <a:srgbClr val="1E1656"/>
                          </a:solidFill>
                          <a:effectLst/>
                          <a:latin typeface="Tahoma" panose="020B0604030504040204" pitchFamily="34" charset="0"/>
                          <a:ea typeface="Tahoma" panose="020B0604030504040204" pitchFamily="34" charset="0"/>
                          <a:cs typeface="Tahoma" panose="020B0604030504040204" pitchFamily="34" charset="0"/>
                        </a:rPr>
                        <a:t> </a:t>
                      </a:r>
                      <a:r>
                        <a:rPr lang="ar-S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استكشاف حلول مبتكرة للتصدي للتحديات الإقليمية والعالمية. وستؤدي الجامعة دورًا حيويًا</a:t>
                      </a:r>
                      <a:r>
                        <a:rPr lang="ar-QA" sz="1200" b="0" kern="1200" baseline="0" dirty="0">
                          <a:solidFill>
                            <a:srgbClr val="1E1656"/>
                          </a:solidFill>
                          <a:effectLst/>
                          <a:latin typeface="Tahoma" panose="020B0604030504040204" pitchFamily="34" charset="0"/>
                          <a:ea typeface="Tahoma" panose="020B0604030504040204" pitchFamily="34" charset="0"/>
                          <a:cs typeface="Tahoma" panose="020B0604030504040204" pitchFamily="34" charset="0"/>
                        </a:rPr>
                        <a:t> </a:t>
                      </a:r>
                      <a:r>
                        <a:rPr lang="ar-S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في الدعوة ل</a:t>
                      </a:r>
                      <a:r>
                        <a:rPr lang="ar-Q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تعزيز ثقافة</a:t>
                      </a:r>
                      <a:r>
                        <a:rPr lang="ar-QA" sz="1200" b="0" kern="1200" baseline="0" dirty="0">
                          <a:solidFill>
                            <a:srgbClr val="1E1656"/>
                          </a:solidFill>
                          <a:effectLst/>
                          <a:latin typeface="Tahoma" panose="020B0604030504040204" pitchFamily="34" charset="0"/>
                          <a:ea typeface="Tahoma" panose="020B0604030504040204" pitchFamily="34" charset="0"/>
                          <a:cs typeface="Tahoma" panose="020B0604030504040204" pitchFamily="34" charset="0"/>
                        </a:rPr>
                        <a:t> </a:t>
                      </a:r>
                      <a:r>
                        <a:rPr lang="ar-S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الابتكار في دولة قطر والمنطقة ومدّ الجسور مع الجهات المعنية ذات الصلة.</a:t>
                      </a:r>
                      <a:endParaRPr lang="ar-Q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endParaRPr>
                    </a:p>
                    <a:p>
                      <a:pPr algn="r" rtl="1">
                        <a:lnSpc>
                          <a:spcPct val="100000"/>
                        </a:lnSpc>
                      </a:pPr>
                      <a:endParaRPr lang="en-US"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oFill/>
                  </a:tcPr>
                </a:tc>
                <a:tc>
                  <a:txBody>
                    <a:bodyPr/>
                    <a:lstStyle/>
                    <a:p>
                      <a:pPr marL="0" marR="0" algn="r" rtl="1">
                        <a:lnSpc>
                          <a:spcPct val="100000"/>
                        </a:lnSpc>
                        <a:spcBef>
                          <a:spcPts val="0"/>
                        </a:spcBef>
                        <a:spcAft>
                          <a:spcPts val="0"/>
                        </a:spcAft>
                      </a:pPr>
                      <a:r>
                        <a:rPr lang="ar-SA" sz="1200" b="1"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تعزيز الابتكار التحويلي</a:t>
                      </a:r>
                      <a:endParaRPr lang="en-US" sz="1200" dirty="0">
                        <a:solidFill>
                          <a:srgbClr val="1E1656"/>
                        </a:solidFill>
                        <a:effectLst/>
                        <a:latin typeface="Tahoma" panose="020B0604030504040204" pitchFamily="34" charset="0"/>
                        <a:ea typeface="Tahoma" panose="020B0604030504040204" pitchFamily="34" charset="0"/>
                        <a:cs typeface="Tahoma" panose="020B0604030504040204" pitchFamily="34" charset="0"/>
                      </a:endParaRPr>
                    </a:p>
                  </a:txBody>
                  <a:tcPr marL="0" marR="0" marT="9525" marB="0">
                    <a:noFill/>
                  </a:tcPr>
                </a:tc>
                <a:extLst>
                  <a:ext uri="{0D108BD9-81ED-4DB2-BD59-A6C34878D82A}">
                    <a16:rowId xmlns:a16="http://schemas.microsoft.com/office/drawing/2014/main" val="10003"/>
                  </a:ext>
                </a:extLst>
              </a:tr>
              <a:tr h="1097555">
                <a:tc>
                  <a:txBody>
                    <a:bodyPr/>
                    <a:lstStyle/>
                    <a:p>
                      <a:pPr marL="0" marR="0" algn="r" rtl="1">
                        <a:lnSpc>
                          <a:spcPct val="100000"/>
                        </a:lnSpc>
                        <a:spcBef>
                          <a:spcPts val="0"/>
                        </a:spcBef>
                        <a:spcAft>
                          <a:spcPts val="0"/>
                        </a:spcAft>
                      </a:pPr>
                      <a:r>
                        <a:rPr lang="ar-S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تعمل الجامعة بنشاط على تعزيز أوجه التعاون وتضافر الجهود مع الشركاء والمؤسسات</a:t>
                      </a:r>
                      <a:r>
                        <a:rPr lang="ar-QA" sz="1200" b="0" kern="1200" baseline="0" dirty="0">
                          <a:solidFill>
                            <a:srgbClr val="1E1656"/>
                          </a:solidFill>
                          <a:effectLst/>
                          <a:latin typeface="Tahoma" panose="020B0604030504040204" pitchFamily="34" charset="0"/>
                          <a:ea typeface="Tahoma" panose="020B0604030504040204" pitchFamily="34" charset="0"/>
                          <a:cs typeface="Tahoma" panose="020B0604030504040204" pitchFamily="34" charset="0"/>
                        </a:rPr>
                        <a:t> </a:t>
                      </a:r>
                      <a:r>
                        <a:rPr lang="ar-S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على الصعيدين المحلي والدولي من أجل ضمان إجراء بحوث عالية الجودة وبناء منظومة</a:t>
                      </a:r>
                      <a:r>
                        <a:rPr lang="ar-QA" sz="1200" b="0" kern="1200" baseline="0" dirty="0">
                          <a:solidFill>
                            <a:srgbClr val="1E1656"/>
                          </a:solidFill>
                          <a:effectLst/>
                          <a:latin typeface="Tahoma" panose="020B0604030504040204" pitchFamily="34" charset="0"/>
                          <a:ea typeface="Tahoma" panose="020B0604030504040204" pitchFamily="34" charset="0"/>
                          <a:cs typeface="Tahoma" panose="020B0604030504040204" pitchFamily="34" charset="0"/>
                        </a:rPr>
                        <a:t> </a:t>
                      </a:r>
                      <a:r>
                        <a:rPr lang="ar-SA"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تعليمية متميزة.</a:t>
                      </a:r>
                      <a:endParaRPr lang="en-US" sz="1200" b="0"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endParaRPr>
                    </a:p>
                  </a:txBody>
                  <a:tcPr marL="0" marR="0" marT="9525" marB="0">
                    <a:noFill/>
                  </a:tcPr>
                </a:tc>
                <a:tc>
                  <a:txBody>
                    <a:bodyPr/>
                    <a:lstStyle/>
                    <a:p>
                      <a:pPr marL="0" marR="0" algn="r" rtl="1">
                        <a:lnSpc>
                          <a:spcPct val="100000"/>
                        </a:lnSpc>
                        <a:spcBef>
                          <a:spcPts val="0"/>
                        </a:spcBef>
                        <a:spcAft>
                          <a:spcPts val="0"/>
                        </a:spcAft>
                      </a:pPr>
                      <a:r>
                        <a:rPr lang="ar-SA" sz="1200" b="1" kern="1200" dirty="0">
                          <a:solidFill>
                            <a:srgbClr val="1E1656"/>
                          </a:solidFill>
                          <a:effectLst/>
                          <a:latin typeface="Tahoma" panose="020B0604030504040204" pitchFamily="34" charset="0"/>
                          <a:ea typeface="Tahoma" panose="020B0604030504040204" pitchFamily="34" charset="0"/>
                          <a:cs typeface="Tahoma" panose="020B0604030504040204" pitchFamily="34" charset="0"/>
                        </a:rPr>
                        <a:t>تسخير قوة التعاون</a:t>
                      </a:r>
                      <a:endParaRPr lang="en-US" sz="1200" dirty="0">
                        <a:solidFill>
                          <a:srgbClr val="1E1656"/>
                        </a:solidFill>
                        <a:effectLst/>
                        <a:latin typeface="Tahoma" panose="020B0604030504040204" pitchFamily="34" charset="0"/>
                        <a:ea typeface="Tahoma" panose="020B0604030504040204" pitchFamily="34" charset="0"/>
                        <a:cs typeface="Tahoma" panose="020B0604030504040204" pitchFamily="34" charset="0"/>
                      </a:endParaRPr>
                    </a:p>
                  </a:txBody>
                  <a:tcPr marL="0" marR="0" marT="9525" marB="0">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1274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3839" y="1828800"/>
            <a:ext cx="2006961" cy="246221"/>
          </a:xfrm>
          <a:prstGeom prst="rect">
            <a:avLst/>
          </a:prstGeom>
        </p:spPr>
        <p:txBody>
          <a:bodyPr wrap="none" lIns="0" tIns="0" rIns="0" bIns="0">
            <a:spAutoFit/>
          </a:bodyPr>
          <a:lstStyle/>
          <a:p>
            <a:pPr lvl="0" algn="r" rtl="1"/>
            <a:r>
              <a:rPr lang="ar-AE" sz="1600" b="1" dirty="0">
                <a:solidFill>
                  <a:srgbClr val="0088CE"/>
                </a:solidFill>
                <a:latin typeface="Tahoma" panose="020B0604030504040204" pitchFamily="34" charset="0"/>
                <a:ea typeface="Tahoma" panose="020B0604030504040204" pitchFamily="34" charset="0"/>
                <a:cs typeface="Tahoma" panose="020B0604030504040204" pitchFamily="34" charset="0"/>
              </a:rPr>
              <a:t>الأهداف الاستراتيجية</a:t>
            </a:r>
            <a:endPar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57200" y="6142524"/>
            <a:ext cx="5943599" cy="276999"/>
          </a:xfrm>
          <a:prstGeom prst="rect">
            <a:avLst/>
          </a:prstGeom>
        </p:spPr>
        <p:txBody>
          <a:bodyPr wrap="square">
            <a:spAutoFit/>
          </a:bodyPr>
          <a:lstStyle/>
          <a:p>
            <a:pPr algn="ctr" rtl="1"/>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أن نكون جامعة بحثية من الطراز الأول، معترفًا بها على نطاق واسع</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457200" y="6725790"/>
            <a:ext cx="5943599" cy="461665"/>
          </a:xfrm>
          <a:prstGeom prst="rect">
            <a:avLst/>
          </a:prstGeom>
        </p:spPr>
        <p:txBody>
          <a:bodyPr wrap="square">
            <a:spAutoFit/>
          </a:bodyPr>
          <a:lstStyle/>
          <a:p>
            <a:pPr algn="ctr" rtl="1"/>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إعداد</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ال</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قيادات من خلال برامج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تنسجم </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مع الاحتياجات المستقبلية </a:t>
            </a:r>
            <a: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t/>
            </a:r>
            <a:b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b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لدولة قطر والعالم</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457200" y="7493722"/>
            <a:ext cx="5943599" cy="1384995"/>
          </a:xfrm>
          <a:prstGeom prst="rect">
            <a:avLst/>
          </a:prstGeom>
        </p:spPr>
        <p:txBody>
          <a:bodyPr wrap="square">
            <a:spAutoFit/>
          </a:bodyPr>
          <a:lstStyle/>
          <a:p>
            <a:pPr algn="ctr" rtl="1"/>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أن نكون مصدر</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ا وطني</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ا للمعرفة، يخدم ال</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مؤسسات ال</a:t>
            </a:r>
            <a:r>
              <a:rPr lang="ar-SA" sz="1200" dirty="0" err="1">
                <a:solidFill>
                  <a:srgbClr val="1E1656"/>
                </a:solidFill>
                <a:latin typeface="Tahoma" panose="020B0604030504040204" pitchFamily="34" charset="0"/>
                <a:ea typeface="Tahoma" panose="020B0604030504040204" pitchFamily="34" charset="0"/>
                <a:cs typeface="Tahoma" panose="020B0604030504040204" pitchFamily="34" charset="0"/>
              </a:rPr>
              <a:t>حكوم</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ي</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ة وقطاع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الصناعة </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والمجتمع في قطر من خلال الاستفادة من علاقات التعاون مع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ال</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شركاء و</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ال</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مؤسسات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المرموقة؛</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 لضمان توفير بيئة بحثية وتعليمية عالية الجودة</a:t>
            </a:r>
            <a:endPar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ctr" rtl="1"/>
            <a:endPar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ctr" rtl="1"/>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إجراء بحوث ذات تأثير </a:t>
            </a:r>
            <a:r>
              <a:rPr lang="ar-IQ" sz="1200" dirty="0">
                <a:solidFill>
                  <a:srgbClr val="1E1656"/>
                </a:solidFill>
                <a:latin typeface="Tahoma" panose="020B0604030504040204" pitchFamily="34" charset="0"/>
                <a:ea typeface="Tahoma" panose="020B0604030504040204" pitchFamily="34" charset="0"/>
                <a:cs typeface="Tahoma" panose="020B0604030504040204" pitchFamily="34" charset="0"/>
              </a:rPr>
              <a:t>عالي</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 توفر حلولاً للتحديات ال</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تي تواجه </a:t>
            </a:r>
            <a:r>
              <a:rPr lang="ar-SA" sz="1200" dirty="0">
                <a:solidFill>
                  <a:srgbClr val="1E1656"/>
                </a:solidFill>
                <a:latin typeface="Tahoma" panose="020B0604030504040204" pitchFamily="34" charset="0"/>
                <a:ea typeface="Tahoma" panose="020B0604030504040204" pitchFamily="34" charset="0"/>
                <a:cs typeface="Tahoma" panose="020B0604030504040204" pitchFamily="34" charset="0"/>
              </a:rPr>
              <a:t>قطر والعالم</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ctr" rtl="1"/>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ctr"/>
            <a:endParaRPr lang="en-US" sz="1200" b="1"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Google Shape;127;p6">
            <a:extLst>
              <a:ext uri="{FF2B5EF4-FFF2-40B4-BE49-F238E27FC236}">
                <a16:creationId xmlns:a16="http://schemas.microsoft.com/office/drawing/2014/main" id="{5ED77ABB-0D94-934B-8566-159FD70B0ACB}"/>
              </a:ext>
            </a:extLst>
          </p:cNvPr>
          <p:cNvGraphicFramePr>
            <a:graphicFrameLocks noChangeAspect="1"/>
          </p:cNvGraphicFramePr>
          <p:nvPr>
            <p:extLst>
              <p:ext uri="{D42A27DB-BD31-4B8C-83A1-F6EECF244321}">
                <p14:modId xmlns:p14="http://schemas.microsoft.com/office/powerpoint/2010/main" val="1949649895"/>
              </p:ext>
            </p:extLst>
          </p:nvPr>
        </p:nvGraphicFramePr>
        <p:xfrm>
          <a:off x="457200" y="2194560"/>
          <a:ext cx="5943600" cy="3714750"/>
        </p:xfrm>
        <a:graphic>
          <a:graphicData uri="http://schemas.openxmlformats.org/presentationml/2006/ole">
            <mc:AlternateContent xmlns:mc="http://schemas.openxmlformats.org/markup-compatibility/2006">
              <mc:Choice xmlns:v="urn:schemas-microsoft-com:vml" Requires="v">
                <p:oleObj spid="_x0000_s2057" r:id="rId3" imgW="6553200" imgH="4095750" progId="Photoshop.Image.13">
                  <p:embed/>
                </p:oleObj>
              </mc:Choice>
              <mc:Fallback>
                <p:oleObj r:id="rId3" imgW="6553200" imgH="4095750" progId="Photoshop.Image.13">
                  <p:embed/>
                  <p:pic>
                    <p:nvPicPr>
                      <p:cNvPr id="127" name="Google Shape;127;p6"/>
                      <p:cNvPicPr preferRelativeResize="0"/>
                      <p:nvPr/>
                    </p:nvPicPr>
                    <p:blipFill rotWithShape="1">
                      <a:blip r:embed="rId4">
                        <a:alphaModFix/>
                      </a:blip>
                      <a:srcRect/>
                      <a:stretch/>
                    </p:blipFill>
                    <p:spPr>
                      <a:xfrm>
                        <a:off x="457200" y="2194560"/>
                        <a:ext cx="5943600" cy="37147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28519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828800"/>
            <a:ext cx="5943600" cy="457200"/>
          </a:xfrm>
          <a:prstGeom prst="rect">
            <a:avLst/>
          </a:prstGeom>
        </p:spPr>
        <p:txBody>
          <a:bodyPr wrap="square" lIns="0">
            <a:spAutoFit/>
          </a:bodyPr>
          <a:lstStyle/>
          <a:p>
            <a:pPr lvl="0" algn="r"/>
            <a:r>
              <a:rPr lang="ar-IQ" sz="1600" b="1" dirty="0">
                <a:solidFill>
                  <a:srgbClr val="0088CE"/>
                </a:solidFill>
                <a:latin typeface="Tahoma" panose="020B0604030504040204" pitchFamily="34" charset="0"/>
                <a:ea typeface="Tahoma" panose="020B0604030504040204" pitchFamily="34" charset="0"/>
                <a:cs typeface="Tahoma" panose="020B0604030504040204" pitchFamily="34" charset="0"/>
              </a:rPr>
              <a:t>كيانات الجامعة</a:t>
            </a:r>
            <a:endPar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2604128" y="5059176"/>
            <a:ext cx="1683892" cy="233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031" tIns="41016" rIns="82031" bIns="41016" rtlCol="0" anchor="t"/>
          <a:lstStyle/>
          <a:p>
            <a:pPr algn="ctr" defTabSz="872480"/>
            <a:r>
              <a:rPr lang="ar-IQ" sz="1300" b="1" dirty="0">
                <a:solidFill>
                  <a:srgbClr val="0088CE"/>
                </a:solidFill>
                <a:latin typeface="Tahoma" panose="020B0604030504040204" pitchFamily="34" charset="0"/>
                <a:ea typeface="Tahoma" panose="020B0604030504040204" pitchFamily="34" charset="0"/>
                <a:cs typeface="Tahoma" panose="020B0604030504040204" pitchFamily="34" charset="0"/>
              </a:rPr>
              <a:t>معاهد البحوث</a:t>
            </a:r>
            <a:endParaRPr lang="ar-AE" sz="1300" b="1" dirty="0">
              <a:solidFill>
                <a:srgbClr val="0088CE"/>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2454965" y="6027576"/>
            <a:ext cx="1982218" cy="4572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39" tIns="41020" rIns="82039" bIns="41020" rtlCol="0" anchor="ctr"/>
          <a:lstStyle/>
          <a:p>
            <a:pPr algn="ctr" defTabSz="872480" rtl="1"/>
            <a:r>
              <a:rPr lang="ar-AE" sz="1100" dirty="0">
                <a:solidFill>
                  <a:srgbClr val="1E1656"/>
                </a:solidFill>
                <a:latin typeface="Tahoma" panose="020B0604030504040204" pitchFamily="34" charset="0"/>
                <a:ea typeface="Tahoma" panose="020B0604030504040204" pitchFamily="34" charset="0"/>
                <a:cs typeface="Tahoma" panose="020B0604030504040204" pitchFamily="34" charset="0"/>
              </a:rPr>
              <a:t>معهد قطر لبحوث الحوسبة</a:t>
            </a:r>
            <a:endParaRPr lang="ar-QA" sz="11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2454967" y="5421366"/>
            <a:ext cx="1982215" cy="4572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39" tIns="41020" rIns="82039" bIns="41020" rtlCol="0" anchor="ctr"/>
          <a:lstStyle/>
          <a:p>
            <a:pPr algn="ctr" defTabSz="872480"/>
            <a:r>
              <a:rPr lang="ar-AE" sz="1100" dirty="0">
                <a:solidFill>
                  <a:srgbClr val="1E1656"/>
                </a:solidFill>
                <a:latin typeface="Tahoma" panose="020B0604030504040204" pitchFamily="34" charset="0"/>
                <a:ea typeface="Tahoma" panose="020B0604030504040204" pitchFamily="34" charset="0"/>
                <a:cs typeface="Tahoma" panose="020B0604030504040204" pitchFamily="34" charset="0"/>
              </a:rPr>
              <a:t>معهد قطر لبحوث البيئة والطاقة</a:t>
            </a:r>
            <a:endParaRPr lang="ar-QA" sz="11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454965" y="6633786"/>
            <a:ext cx="1982218" cy="4572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39" tIns="41020" rIns="82039" bIns="41020" rtlCol="0" anchor="ctr"/>
          <a:lstStyle/>
          <a:p>
            <a:pPr algn="ctr" defTabSz="872480" rtl="1"/>
            <a:r>
              <a:rPr lang="ar-AE" sz="1100" dirty="0">
                <a:solidFill>
                  <a:srgbClr val="1E1656"/>
                </a:solidFill>
                <a:latin typeface="Tahoma" panose="020B0604030504040204" pitchFamily="34" charset="0"/>
                <a:ea typeface="Tahoma" panose="020B0604030504040204" pitchFamily="34" charset="0"/>
                <a:cs typeface="Tahoma" panose="020B0604030504040204" pitchFamily="34" charset="0"/>
              </a:rPr>
              <a:t>معهد قطر لبحوث الطب الحيوي</a:t>
            </a:r>
            <a:endParaRPr lang="en-US" sz="11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785613" y="5059176"/>
            <a:ext cx="1485323" cy="2534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031" tIns="41016" rIns="82031" bIns="41016" rtlCol="0" anchor="t"/>
          <a:lstStyle/>
          <a:p>
            <a:pPr algn="ctr" defTabSz="872480"/>
            <a:r>
              <a:rPr lang="ar-AE" sz="1300" b="1" dirty="0">
                <a:solidFill>
                  <a:srgbClr val="0088CE"/>
                </a:solidFill>
                <a:latin typeface="Tahoma" panose="020B0604030504040204" pitchFamily="34" charset="0"/>
                <a:ea typeface="Tahoma" panose="020B0604030504040204" pitchFamily="34" charset="0"/>
                <a:cs typeface="Tahoma" panose="020B0604030504040204" pitchFamily="34" charset="0"/>
              </a:rPr>
              <a:t>الكليات</a:t>
            </a:r>
            <a:endParaRPr lang="en-US" sz="1300" b="1" dirty="0">
              <a:solidFill>
                <a:srgbClr val="0088CE"/>
              </a:solidFill>
              <a:latin typeface="Tahoma" panose="020B0604030504040204" pitchFamily="34" charset="0"/>
              <a:ea typeface="Tahoma" panose="020B0604030504040204" pitchFamily="34" charset="0"/>
              <a:cs typeface="Tahoma" panose="020B0604030504040204" pitchFamily="34" charset="0"/>
            </a:endParaRPr>
          </a:p>
          <a:p>
            <a:pPr algn="ctr" defTabSz="872480"/>
            <a:endParaRPr lang="ar-AE" sz="1300" b="1" dirty="0">
              <a:solidFill>
                <a:srgbClr val="0088CE"/>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783397" y="5059176"/>
            <a:ext cx="1046112" cy="222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031" tIns="41016" rIns="82031" bIns="41016" rtlCol="0" anchor="t"/>
          <a:lstStyle/>
          <a:p>
            <a:pPr algn="ctr" defTabSz="872480"/>
            <a:r>
              <a:rPr lang="ar-IQ" sz="1300" b="1" dirty="0">
                <a:solidFill>
                  <a:srgbClr val="0088CE"/>
                </a:solidFill>
                <a:latin typeface="Tahoma" panose="020B0604030504040204" pitchFamily="34" charset="0"/>
                <a:ea typeface="Tahoma" panose="020B0604030504040204" pitchFamily="34" charset="0"/>
                <a:cs typeface="Tahoma" panose="020B0604030504040204" pitchFamily="34" charset="0"/>
              </a:rPr>
              <a:t>المراكز</a:t>
            </a:r>
            <a:endParaRPr lang="ar-AE" sz="1300" b="1" dirty="0">
              <a:solidFill>
                <a:srgbClr val="0088CE"/>
              </a:solidFill>
              <a:latin typeface="Tahoma" panose="020B0604030504040204" pitchFamily="34" charset="0"/>
              <a:ea typeface="Tahoma" panose="020B0604030504040204" pitchFamily="34" charset="0"/>
              <a:cs typeface="Tahoma" panose="020B0604030504040204" pitchFamily="34" charset="0"/>
            </a:endParaRPr>
          </a:p>
          <a:p>
            <a:pPr algn="ctr" defTabSz="872480"/>
            <a:endParaRPr lang="en-US" sz="1300" b="1" dirty="0">
              <a:solidFill>
                <a:srgbClr val="0088CE"/>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4658425" y="6037546"/>
            <a:ext cx="1739698" cy="4572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39" tIns="41020" rIns="82039" bIns="41020" rtlCol="0" anchor="ctr"/>
          <a:lstStyle/>
          <a:p>
            <a:pPr algn="ctr" defTabSz="872480" rtl="1"/>
            <a:r>
              <a:rPr lang="ar-AE" sz="1100" dirty="0">
                <a:solidFill>
                  <a:srgbClr val="1E1656"/>
                </a:solidFill>
                <a:latin typeface="Tahoma" panose="020B0604030504040204" pitchFamily="34" charset="0"/>
                <a:ea typeface="Tahoma" panose="020B0604030504040204" pitchFamily="34" charset="0"/>
                <a:cs typeface="Tahoma" panose="020B0604030504040204" pitchFamily="34" charset="0"/>
              </a:rPr>
              <a:t>كلية العلوم الإنسانية والاجتماعية</a:t>
            </a:r>
            <a:endParaRPr lang="en-US" sz="11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a:xfrm>
            <a:off x="4658426" y="5419391"/>
            <a:ext cx="1739696" cy="4572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39" tIns="41020" rIns="82039" bIns="41020" rtlCol="0" anchor="ctr"/>
          <a:lstStyle/>
          <a:p>
            <a:pPr algn="ctr" defTabSz="872480" rtl="1"/>
            <a:r>
              <a:rPr lang="ar-AE" sz="1100" dirty="0">
                <a:solidFill>
                  <a:srgbClr val="1E1656"/>
                </a:solidFill>
                <a:latin typeface="Tahoma" panose="020B0604030504040204" pitchFamily="34" charset="0"/>
                <a:ea typeface="Tahoma" panose="020B0604030504040204" pitchFamily="34" charset="0"/>
                <a:cs typeface="Tahoma" panose="020B0604030504040204" pitchFamily="34" charset="0"/>
              </a:rPr>
              <a:t>كلية الدراسات الإسلامية</a:t>
            </a:r>
            <a:endParaRPr lang="en-US" sz="11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4658425" y="6633786"/>
            <a:ext cx="1739698" cy="4572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39" tIns="41020" rIns="82039" bIns="41020" rtlCol="0" anchor="ctr"/>
          <a:lstStyle/>
          <a:p>
            <a:pPr algn="ctr" defTabSz="872480" rtl="1"/>
            <a:r>
              <a:rPr lang="ar-AE" sz="1100" dirty="0">
                <a:solidFill>
                  <a:srgbClr val="1E1656"/>
                </a:solidFill>
                <a:latin typeface="Tahoma" panose="020B0604030504040204" pitchFamily="34" charset="0"/>
                <a:ea typeface="Tahoma" panose="020B0604030504040204" pitchFamily="34" charset="0"/>
                <a:cs typeface="Tahoma" panose="020B0604030504040204" pitchFamily="34" charset="0"/>
              </a:rPr>
              <a:t>كلية العلوم والهندسة</a:t>
            </a:r>
          </a:p>
        </p:txBody>
      </p:sp>
      <p:sp>
        <p:nvSpPr>
          <p:cNvPr id="24" name="Rectangle 23"/>
          <p:cNvSpPr/>
          <p:nvPr/>
        </p:nvSpPr>
        <p:spPr>
          <a:xfrm>
            <a:off x="4658425" y="7254202"/>
            <a:ext cx="1739698" cy="4572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39" tIns="41020" rIns="82039" bIns="41020" rtlCol="0" anchor="ctr"/>
          <a:lstStyle/>
          <a:p>
            <a:pPr algn="ctr" defTabSz="872480" rtl="1"/>
            <a:r>
              <a:rPr lang="ar-AE" sz="1100" dirty="0">
                <a:solidFill>
                  <a:srgbClr val="1E1656"/>
                </a:solidFill>
                <a:latin typeface="Tahoma" panose="020B0604030504040204" pitchFamily="34" charset="0"/>
                <a:ea typeface="Tahoma" panose="020B0604030504040204" pitchFamily="34" charset="0"/>
                <a:cs typeface="Tahoma" panose="020B0604030504040204" pitchFamily="34" charset="0"/>
              </a:rPr>
              <a:t>كلية القانون</a:t>
            </a:r>
            <a:endParaRPr lang="en-US" sz="11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25" name="Rectangle 24"/>
          <p:cNvSpPr/>
          <p:nvPr/>
        </p:nvSpPr>
        <p:spPr>
          <a:xfrm>
            <a:off x="4655749" y="7874618"/>
            <a:ext cx="1745051" cy="4572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39" tIns="41020" rIns="82039" bIns="41020" rtlCol="0" anchor="ctr"/>
          <a:lstStyle/>
          <a:p>
            <a:pPr algn="ctr" defTabSz="872480" rtl="1"/>
            <a:r>
              <a:rPr lang="ar-AE" sz="1100" dirty="0">
                <a:solidFill>
                  <a:srgbClr val="1E1656"/>
                </a:solidFill>
                <a:latin typeface="Tahoma" panose="020B0604030504040204" pitchFamily="34" charset="0"/>
                <a:ea typeface="Tahoma" panose="020B0604030504040204" pitchFamily="34" charset="0"/>
                <a:cs typeface="Tahoma" panose="020B0604030504040204" pitchFamily="34" charset="0"/>
              </a:rPr>
              <a:t>كلية </a:t>
            </a:r>
            <a:r>
              <a:rPr lang="ar-IQ" sz="1100" dirty="0">
                <a:solidFill>
                  <a:srgbClr val="1E1656"/>
                </a:solidFill>
                <a:latin typeface="Tahoma" panose="020B0604030504040204" pitchFamily="34" charset="0"/>
                <a:ea typeface="Tahoma" panose="020B0604030504040204" pitchFamily="34" charset="0"/>
                <a:cs typeface="Tahoma" panose="020B0604030504040204" pitchFamily="34" charset="0"/>
              </a:rPr>
              <a:t>العلوم الصحية</a:t>
            </a:r>
            <a:r>
              <a:rPr lang="ar-AE" sz="110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IQ" sz="110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AE" sz="1100" dirty="0">
                <a:solidFill>
                  <a:srgbClr val="1E1656"/>
                </a:solidFill>
                <a:latin typeface="Tahoma" panose="020B0604030504040204" pitchFamily="34" charset="0"/>
                <a:ea typeface="Tahoma" panose="020B0604030504040204" pitchFamily="34" charset="0"/>
                <a:cs typeface="Tahoma" panose="020B0604030504040204" pitchFamily="34" charset="0"/>
              </a:rPr>
              <a:t>الحي</a:t>
            </a:r>
            <a:r>
              <a:rPr lang="ar-IQ" sz="1100" dirty="0" err="1">
                <a:solidFill>
                  <a:srgbClr val="1E1656"/>
                </a:solidFill>
                <a:latin typeface="Tahoma" panose="020B0604030504040204" pitchFamily="34" charset="0"/>
                <a:ea typeface="Tahoma" panose="020B0604030504040204" pitchFamily="34" charset="0"/>
                <a:cs typeface="Tahoma" panose="020B0604030504040204" pitchFamily="34" charset="0"/>
              </a:rPr>
              <a:t>وية</a:t>
            </a:r>
            <a:endParaRPr lang="en-US" sz="11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457200" y="6037546"/>
            <a:ext cx="1698507" cy="4572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39" tIns="41020" rIns="82039" bIns="41020" rtlCol="0" anchor="ctr"/>
          <a:lstStyle/>
          <a:p>
            <a:pPr algn="ctr" defTabSz="872480" rtl="1"/>
            <a:r>
              <a:rPr lang="ar-AE" sz="1100" dirty="0">
                <a:solidFill>
                  <a:srgbClr val="1E1656"/>
                </a:solidFill>
                <a:latin typeface="Tahoma" panose="020B0604030504040204" pitchFamily="34" charset="0"/>
                <a:ea typeface="Tahoma" panose="020B0604030504040204" pitchFamily="34" charset="0"/>
                <a:cs typeface="Tahoma" panose="020B0604030504040204" pitchFamily="34" charset="0"/>
              </a:rPr>
              <a:t>دار جامعة حمد بن خليفة للنشر</a:t>
            </a:r>
            <a:endParaRPr lang="en-US" sz="11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26"/>
          <p:cNvSpPr/>
          <p:nvPr/>
        </p:nvSpPr>
        <p:spPr>
          <a:xfrm>
            <a:off x="457200" y="5416544"/>
            <a:ext cx="1698506" cy="4572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39" tIns="41020" rIns="82039" bIns="41020" rtlCol="0" anchor="ctr"/>
          <a:lstStyle/>
          <a:p>
            <a:pPr algn="ctr" defTabSz="872480"/>
            <a:r>
              <a:rPr lang="ar-AE" sz="1100" dirty="0">
                <a:solidFill>
                  <a:srgbClr val="1E1656"/>
                </a:solidFill>
                <a:latin typeface="Tahoma" panose="020B0604030504040204" pitchFamily="34" charset="0"/>
                <a:ea typeface="Tahoma" panose="020B0604030504040204" pitchFamily="34" charset="0"/>
                <a:cs typeface="Tahoma" panose="020B0604030504040204" pitchFamily="34" charset="0"/>
              </a:rPr>
              <a:t>مركز الدراسات التنفيذية</a:t>
            </a:r>
            <a:endParaRPr lang="ar-QA" sz="11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4658425" y="8495034"/>
            <a:ext cx="1739698" cy="4572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39" tIns="41020" rIns="82039" bIns="41020" rtlCol="0" anchor="ctr"/>
          <a:lstStyle/>
          <a:p>
            <a:pPr algn="ctr" defTabSz="872480" rtl="1"/>
            <a:r>
              <a:rPr lang="ar-AE" sz="1100" dirty="0">
                <a:solidFill>
                  <a:srgbClr val="1E1656"/>
                </a:solidFill>
                <a:latin typeface="Tahoma" panose="020B0604030504040204" pitchFamily="34" charset="0"/>
                <a:ea typeface="Tahoma" panose="020B0604030504040204" pitchFamily="34" charset="0"/>
                <a:cs typeface="Tahoma" panose="020B0604030504040204" pitchFamily="34" charset="0"/>
              </a:rPr>
              <a:t>كلية السياس</a:t>
            </a:r>
            <a:r>
              <a:rPr lang="ar-QA" sz="1100" dirty="0">
                <a:solidFill>
                  <a:srgbClr val="1E1656"/>
                </a:solidFill>
                <a:latin typeface="Tahoma" panose="020B0604030504040204" pitchFamily="34" charset="0"/>
                <a:ea typeface="Tahoma" panose="020B0604030504040204" pitchFamily="34" charset="0"/>
                <a:cs typeface="Tahoma" panose="020B0604030504040204" pitchFamily="34" charset="0"/>
              </a:rPr>
              <a:t>ات</a:t>
            </a:r>
            <a:r>
              <a:rPr lang="ar-AE" sz="1100" dirty="0">
                <a:solidFill>
                  <a:srgbClr val="1E1656"/>
                </a:solidFill>
                <a:latin typeface="Tahoma" panose="020B0604030504040204" pitchFamily="34" charset="0"/>
                <a:ea typeface="Tahoma" panose="020B0604030504040204" pitchFamily="34" charset="0"/>
                <a:cs typeface="Tahoma" panose="020B0604030504040204" pitchFamily="34" charset="0"/>
              </a:rPr>
              <a:t> العامة</a:t>
            </a:r>
            <a:endParaRPr lang="en-US" sz="11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8" name="Google Shape;148;p7">
            <a:extLst>
              <a:ext uri="{FF2B5EF4-FFF2-40B4-BE49-F238E27FC236}">
                <a16:creationId xmlns:a16="http://schemas.microsoft.com/office/drawing/2014/main" id="{A0D7B083-BFCE-6B4D-A2DA-60A677AE979E}"/>
              </a:ext>
            </a:extLst>
          </p:cNvPr>
          <p:cNvGraphicFramePr>
            <a:graphicFrameLocks noChangeAspect="1"/>
          </p:cNvGraphicFramePr>
          <p:nvPr>
            <p:extLst>
              <p:ext uri="{D42A27DB-BD31-4B8C-83A1-F6EECF244321}">
                <p14:modId xmlns:p14="http://schemas.microsoft.com/office/powerpoint/2010/main" val="491751034"/>
              </p:ext>
            </p:extLst>
          </p:nvPr>
        </p:nvGraphicFramePr>
        <p:xfrm>
          <a:off x="457200" y="2194563"/>
          <a:ext cx="5943600" cy="2767487"/>
        </p:xfrm>
        <a:graphic>
          <a:graphicData uri="http://schemas.openxmlformats.org/presentationml/2006/ole">
            <mc:AlternateContent xmlns:mc="http://schemas.openxmlformats.org/markup-compatibility/2006">
              <mc:Choice xmlns:v="urn:schemas-microsoft-com:vml" Requires="v">
                <p:oleObj spid="_x0000_s3082" r:id="rId4" imgW="6319916" imgH="2942710" progId="Photoshop.Image.13">
                  <p:embed/>
                </p:oleObj>
              </mc:Choice>
              <mc:Fallback>
                <p:oleObj r:id="rId4" imgW="6319916" imgH="2942710" progId="Photoshop.Image.13">
                  <p:embed/>
                  <p:pic>
                    <p:nvPicPr>
                      <p:cNvPr id="148" name="Google Shape;148;p7"/>
                      <p:cNvPicPr preferRelativeResize="0"/>
                      <p:nvPr/>
                    </p:nvPicPr>
                    <p:blipFill rotWithShape="1">
                      <a:blip r:embed="rId5">
                        <a:alphaModFix/>
                      </a:blip>
                      <a:srcRect/>
                      <a:stretch/>
                    </p:blipFill>
                    <p:spPr>
                      <a:xfrm>
                        <a:off x="457200" y="2194563"/>
                        <a:ext cx="5943600" cy="27674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62500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2286000"/>
            <a:ext cx="5943600" cy="5170646"/>
          </a:xfrm>
          <a:prstGeom prst="rect">
            <a:avLst/>
          </a:prstGeom>
        </p:spPr>
        <p:txBody>
          <a:bodyPr wrap="square" lIns="0" tIns="0" rIns="0" bIns="0">
            <a:spAutoFit/>
          </a:bodyPr>
          <a:lstStyle/>
          <a:p>
            <a:pPr algn="r" rtl="1"/>
            <a:r>
              <a:rPr lang="ar-AE" sz="1200" b="1" dirty="0">
                <a:solidFill>
                  <a:srgbClr val="1E1656"/>
                </a:solidFill>
                <a:latin typeface="Tahoma" panose="020B0604030504040204" pitchFamily="34" charset="0"/>
                <a:ea typeface="Tahoma" panose="020B0604030504040204" pitchFamily="34" charset="0"/>
                <a:cs typeface="Tahoma" panose="020B0604030504040204" pitchFamily="34" charset="0"/>
              </a:rPr>
              <a:t>البرامج الجديدة</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في خطوة تعكس نمو جامعة حمد بن خليفة كمؤسسة رائدة للتعليم العالي وترسخ مكانتها كوجهة رائدة للدراسات العليا في قطر والمنطقة، أعلنت الجامعة عن إطلاق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ثمانية برامج</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أ</a:t>
            </a:r>
            <a:r>
              <a:rPr lang="ar-AE" sz="1200" dirty="0" err="1">
                <a:solidFill>
                  <a:srgbClr val="1E1656"/>
                </a:solidFill>
                <a:latin typeface="Tahoma" panose="020B0604030504040204" pitchFamily="34" charset="0"/>
                <a:ea typeface="Tahoma" panose="020B0604030504040204" pitchFamily="34" charset="0"/>
                <a:cs typeface="Tahoma" panose="020B0604030504040204" pitchFamily="34" charset="0"/>
              </a:rPr>
              <a:t>كاديمية</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جديدة في عام 201</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9</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عبر كلياتها الست. تشمل البرامج الجديدة: ماجستير الآداب في الأخلاق التطبيقية الإسلامية، والدكتوراه في العلوم الإنسانية والاجتماعية، وماجستير نظم المعلومات </a:t>
            </a:r>
            <a: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t/>
            </a:r>
            <a:b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b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في الإدارة الصحية، وماجستير العلوم في إدارة الأنشطة الرياضية والفعاليات (درجة مشتركة </a:t>
            </a:r>
            <a: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t/>
            </a:r>
            <a:b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b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مع جامعة كارولينا الجنوبية)، والماجستير في القانون الدولي والشؤون الخارجية، والماجستير </a:t>
            </a:r>
            <a: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t/>
            </a:r>
            <a:b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b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في القانون الاقتصادي والتجاري الدولي، وماجستير العلوم في علوم اللياقة البدنية والصحة </a:t>
            </a:r>
            <a: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t/>
            </a:r>
            <a:b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b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(درجة مشتركة مع جامعة كارولينا الجنوبية)، وماجستير السياسة العامة. </a:t>
            </a:r>
            <a:endPar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endParaRPr lang="ar-AE" sz="1200" b="1"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r>
              <a:rPr lang="ar-AE" sz="1200" b="1" dirty="0">
                <a:solidFill>
                  <a:srgbClr val="1E1656"/>
                </a:solidFill>
                <a:latin typeface="Tahoma" panose="020B0604030504040204" pitchFamily="34" charset="0"/>
                <a:ea typeface="Tahoma" panose="020B0604030504040204" pitchFamily="34" charset="0"/>
                <a:cs typeface="Tahoma" panose="020B0604030504040204" pitchFamily="34" charset="0"/>
              </a:rPr>
              <a:t>تخرج الدفعة الأولى من طلاب</a:t>
            </a:r>
            <a:r>
              <a:rPr lang="ar-IQ" sz="1200" b="1"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QA" sz="1200" b="1" dirty="0">
                <a:solidFill>
                  <a:srgbClr val="1E1656"/>
                </a:solidFill>
                <a:latin typeface="Tahoma" panose="020B0604030504040204" pitchFamily="34" charset="0"/>
                <a:ea typeface="Tahoma" panose="020B0604030504040204" pitchFamily="34" charset="0"/>
                <a:cs typeface="Tahoma" panose="020B0604030504040204" pitchFamily="34" charset="0"/>
              </a:rPr>
              <a:t>العلوم الإنسانية والمجتمعات الرقمية، ودراسات </a:t>
            </a:r>
            <a:r>
              <a:rPr lang="en-US" sz="1200" b="1" dirty="0">
                <a:solidFill>
                  <a:srgbClr val="1E1656"/>
                </a:solidFill>
                <a:latin typeface="Tahoma" panose="020B0604030504040204" pitchFamily="34" charset="0"/>
                <a:ea typeface="Tahoma" panose="020B0604030504040204" pitchFamily="34" charset="0"/>
                <a:cs typeface="Tahoma" panose="020B0604030504040204" pitchFamily="34" charset="0"/>
              </a:rPr>
              <a:t/>
            </a:r>
            <a:br>
              <a:rPr lang="en-US" sz="1200" b="1" dirty="0">
                <a:solidFill>
                  <a:srgbClr val="1E1656"/>
                </a:solidFill>
                <a:latin typeface="Tahoma" panose="020B0604030504040204" pitchFamily="34" charset="0"/>
                <a:ea typeface="Tahoma" panose="020B0604030504040204" pitchFamily="34" charset="0"/>
                <a:cs typeface="Tahoma" panose="020B0604030504040204" pitchFamily="34" charset="0"/>
              </a:rPr>
            </a:br>
            <a:r>
              <a:rPr lang="ar-QA" sz="1200" b="1" dirty="0">
                <a:solidFill>
                  <a:srgbClr val="1E1656"/>
                </a:solidFill>
                <a:latin typeface="Tahoma" panose="020B0604030504040204" pitchFamily="34" charset="0"/>
                <a:ea typeface="Tahoma" panose="020B0604030504040204" pitchFamily="34" charset="0"/>
                <a:cs typeface="Tahoma" panose="020B0604030504040204" pitchFamily="34" charset="0"/>
              </a:rPr>
              <a:t>المرأة في المجتمع والتنمية</a:t>
            </a:r>
            <a:endParaRPr lang="ar-AE" sz="1200" b="1"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تخرجت أول دفعة في برامج ماجستير الآداب في العلوم الإنسانية والمجتمعات الرقمية، وماجستير الآداب في دراسات المرأة في المجتمع والتنمية في 4 مايو 2019، وهما </a:t>
            </a:r>
            <a: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t/>
            </a:r>
            <a:b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b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برنامجان يتناولان بشكل مباشر مجال العلوم الرقمية المتغير باستمرار والدور المتطور للمرأة </a:t>
            </a:r>
            <a: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t/>
            </a:r>
            <a:b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b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في العالم العربي. </a:t>
            </a:r>
          </a:p>
          <a:p>
            <a:pPr algn="r" rtl="1"/>
            <a:endPar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r>
              <a:rPr lang="ar-QA" sz="1200" b="1" dirty="0">
                <a:solidFill>
                  <a:srgbClr val="1E1656"/>
                </a:solidFill>
                <a:latin typeface="Tahoma" panose="020B0604030504040204" pitchFamily="34" charset="0"/>
                <a:ea typeface="Tahoma" panose="020B0604030504040204" pitchFamily="34" charset="0"/>
                <a:cs typeface="Tahoma" panose="020B0604030504040204" pitchFamily="34" charset="0"/>
              </a:rPr>
              <a:t>تخرج الدفعة الأولى في علوم الحاسوب وهندسته والطاقة المستدامة </a:t>
            </a:r>
            <a:r>
              <a:rPr lang="en-US" sz="1200" b="1" dirty="0">
                <a:solidFill>
                  <a:srgbClr val="1E1656"/>
                </a:solidFill>
                <a:latin typeface="Tahoma" panose="020B0604030504040204" pitchFamily="34" charset="0"/>
                <a:ea typeface="Tahoma" panose="020B0604030504040204" pitchFamily="34" charset="0"/>
                <a:cs typeface="Tahoma" panose="020B0604030504040204" pitchFamily="34" charset="0"/>
              </a:rPr>
              <a:t/>
            </a:r>
            <a:br>
              <a:rPr lang="en-US" sz="1200" b="1" dirty="0">
                <a:solidFill>
                  <a:srgbClr val="1E1656"/>
                </a:solidFill>
                <a:latin typeface="Tahoma" panose="020B0604030504040204" pitchFamily="34" charset="0"/>
                <a:ea typeface="Tahoma" panose="020B0604030504040204" pitchFamily="34" charset="0"/>
                <a:cs typeface="Tahoma" panose="020B0604030504040204" pitchFamily="34" charset="0"/>
              </a:rPr>
            </a:br>
            <a:r>
              <a:rPr lang="ar-QA" sz="1200" b="1" dirty="0">
                <a:solidFill>
                  <a:srgbClr val="1E1656"/>
                </a:solidFill>
                <a:latin typeface="Tahoma" panose="020B0604030504040204" pitchFamily="34" charset="0"/>
                <a:ea typeface="Tahoma" panose="020B0604030504040204" pitchFamily="34" charset="0"/>
                <a:cs typeface="Tahoma" panose="020B0604030504040204" pitchFamily="34" charset="0"/>
              </a:rPr>
              <a:t>والبيئة المستدامة</a:t>
            </a:r>
          </a:p>
          <a:p>
            <a:pPr algn="r" rtl="1"/>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تخرجت أول دفعة من طلاب الدكتوراه في ثلاثة برامج أكاديمية وهي علوم الحاسوب وهندسته، والطاقة المستدامة والبيئة المستدامة في 4 مايو 2019 مسلحين بالمعرفة والمهارات اللازمة لمواجهة التحديات الوطنية وتقديم إسهامات دائمة في مجالاتهم المختارة.</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endParaRPr lang="en-US" sz="1200" b="1"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r>
              <a:rPr lang="ar-QA" sz="1200" b="1" dirty="0">
                <a:solidFill>
                  <a:srgbClr val="1E1656"/>
                </a:solidFill>
                <a:latin typeface="Tahoma" panose="020B0604030504040204" pitchFamily="34" charset="0"/>
                <a:ea typeface="Tahoma" panose="020B0604030504040204" pitchFamily="34" charset="0"/>
                <a:cs typeface="Tahoma" panose="020B0604030504040204" pitchFamily="34" charset="0"/>
              </a:rPr>
              <a:t>تخرج الدفعة الأولى في العلوم البيولوجية والعلوم الطبية والجينوم والطب الدقيق</a:t>
            </a:r>
          </a:p>
          <a:p>
            <a:pPr algn="r" rtl="1"/>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احتفلت كلية العلوم الصحية والحيوية في 4 مايو 2019 بتخرج الدفعة الأولى من طلاب الدكتوراه في العلوم البيولوجية والعلوم الطبية وطلاب ماجستير العلوم في علم الجينوم والطب الدقيق.</a:t>
            </a:r>
          </a:p>
          <a:p>
            <a:pPr algn="r" rtl="1"/>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4576583" y="1828800"/>
            <a:ext cx="1824217" cy="246221"/>
          </a:xfrm>
          <a:prstGeom prst="rect">
            <a:avLst/>
          </a:prstGeom>
        </p:spPr>
        <p:txBody>
          <a:bodyPr wrap="none" lIns="0" tIns="0" rIns="0" bIns="0">
            <a:spAutoFit/>
          </a:bodyPr>
          <a:lstStyle/>
          <a:p>
            <a:pPr lvl="0" algn="r" rtl="1"/>
            <a:r>
              <a:rPr lang="ar-AE" sz="1600" b="1" dirty="0">
                <a:solidFill>
                  <a:srgbClr val="0088CE"/>
                </a:solidFill>
                <a:latin typeface="Tahoma" panose="020B0604030504040204" pitchFamily="34" charset="0"/>
                <a:ea typeface="Tahoma" panose="020B0604030504040204" pitchFamily="34" charset="0"/>
                <a:cs typeface="Tahoma" panose="020B0604030504040204" pitchFamily="34" charset="0"/>
              </a:rPr>
              <a:t>الإنجازات الأكاديمية</a:t>
            </a:r>
            <a:endPar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59650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9274" y="1743863"/>
            <a:ext cx="6129617" cy="276999"/>
          </a:xfrm>
          <a:prstGeom prst="rect">
            <a:avLst/>
          </a:prstGeom>
        </p:spPr>
        <p:txBody>
          <a:bodyPr wrap="square">
            <a:spAutoFit/>
          </a:bodyPr>
          <a:lstStyle/>
          <a:p>
            <a:pPr lvl="0" algn="just"/>
            <a:endParaRPr lang="en-US" sz="1200" dirty="0">
              <a:latin typeface="+mj-lt"/>
              <a:ea typeface="Calibri" charset="0"/>
              <a:cs typeface="Arial" charset="0"/>
            </a:endParaRPr>
          </a:p>
        </p:txBody>
      </p:sp>
      <p:sp>
        <p:nvSpPr>
          <p:cNvPr id="10" name="Rectangle 9"/>
          <p:cNvSpPr/>
          <p:nvPr/>
        </p:nvSpPr>
        <p:spPr>
          <a:xfrm>
            <a:off x="457200" y="1828800"/>
            <a:ext cx="5943600" cy="246221"/>
          </a:xfrm>
          <a:prstGeom prst="rect">
            <a:avLst/>
          </a:prstGeom>
        </p:spPr>
        <p:txBody>
          <a:bodyPr wrap="square" lIns="0" tIns="0" rIns="0" bIns="0">
            <a:spAutoFit/>
          </a:bodyPr>
          <a:lstStyle/>
          <a:p>
            <a:pPr lvl="0" algn="r"/>
            <a:r>
              <a:rPr lang="ar-AE" sz="1600" b="1" dirty="0">
                <a:solidFill>
                  <a:srgbClr val="0088CE"/>
                </a:solidFill>
                <a:latin typeface="Tahoma" panose="020B0604030504040204" pitchFamily="34" charset="0"/>
                <a:ea typeface="Tahoma" panose="020B0604030504040204" pitchFamily="34" charset="0"/>
                <a:cs typeface="Tahoma" panose="020B0604030504040204" pitchFamily="34" charset="0"/>
              </a:rPr>
              <a:t>الاستفادة من الشراكات</a:t>
            </a:r>
            <a:endParaRPr lang="en-US" sz="1600" b="1" dirty="0">
              <a:solidFill>
                <a:srgbClr val="0088CE"/>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457200" y="2286000"/>
            <a:ext cx="5943600" cy="3970318"/>
          </a:xfrm>
          <a:prstGeom prst="rect">
            <a:avLst/>
          </a:prstGeom>
        </p:spPr>
        <p:txBody>
          <a:bodyPr wrap="square" lIns="0" tIns="0" rIns="0" bIns="0">
            <a:spAutoFit/>
          </a:bodyPr>
          <a:lstStyle/>
          <a:p>
            <a:pPr algn="r" rtl="1"/>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تسعى جامعة حمد بن خليفة لبناء بيئة فريدة تدعم تقديم برامج أكاديمية وأنشطة بحثية عالية الجودة. و</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ل</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أن الشراكات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ذات المنفعة المشتركة ترتبط بالقيمة الأساسية للجامعة وتعد أحد</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t/>
            </a:r>
            <a:b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b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رك</a:t>
            </a:r>
            <a:r>
              <a:rPr lang="ar-QA" sz="1200" dirty="0" err="1">
                <a:solidFill>
                  <a:srgbClr val="1E1656"/>
                </a:solidFill>
                <a:latin typeface="Tahoma" panose="020B0604030504040204" pitchFamily="34" charset="0"/>
                <a:ea typeface="Tahoma" panose="020B0604030504040204" pitchFamily="34" charset="0"/>
                <a:cs typeface="Tahoma" panose="020B0604030504040204" pitchFamily="34" charset="0"/>
              </a:rPr>
              <a:t>ائ</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ز</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ها</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ال</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أساسية، فإن جامعة حمد بن خليفة ملتزمة بتعزيز أوجه التعاون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وبناء شراكات </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مع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المؤسسات الوطنية وال</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دولية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ال</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رئيسة بهدف توفير فرص تعليم رفيعة المستوى للطلاب. ومن هنا تتمتع كليات الجامعة ومراكزها ومعاهدها البحثية بشبكة قوية من الشركاء المحليين والدوليين </a:t>
            </a:r>
            <a: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t/>
            </a:r>
            <a:b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b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في</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مجموعة من ال</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قطاعات</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المختلفة،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ومنها الفضاء </a:t>
            </a:r>
            <a:r>
              <a:rPr lang="ar-QA" sz="1200" dirty="0" err="1">
                <a:solidFill>
                  <a:srgbClr val="1E1656"/>
                </a:solidFill>
                <a:latin typeface="Tahoma" panose="020B0604030504040204" pitchFamily="34" charset="0"/>
                <a:ea typeface="Tahoma" panose="020B0604030504040204" pitchFamily="34" charset="0"/>
                <a:cs typeface="Tahoma" panose="020B0604030504040204" pitchFamily="34" charset="0"/>
              </a:rPr>
              <a:t>وا</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لخطوط الجوية والبناء والاتصالات والهندسة والتعليم والطاقة والمؤسسات غير الربحية، والنفط والغاز، والقطاع الحكومي، والرعاية الصحية والقانون والتكنولوجيا. </a:t>
            </a:r>
          </a:p>
          <a:p>
            <a:pPr algn="r" rtl="1"/>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ومن بين أشهر شركاء جامعة حمد بن خليفة حول العالم كل من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منصة </a:t>
            </a:r>
            <a:r>
              <a:rPr lang="ar-QA" sz="1200" dirty="0" err="1">
                <a:solidFill>
                  <a:srgbClr val="1E1656"/>
                </a:solidFill>
                <a:latin typeface="Tahoma" panose="020B0604030504040204" pitchFamily="34" charset="0"/>
                <a:ea typeface="Tahoma" panose="020B0604030504040204" pitchFamily="34" charset="0"/>
                <a:cs typeface="Tahoma" panose="020B0604030504040204" pitchFamily="34" charset="0"/>
              </a:rPr>
              <a:t>إيديكس</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 للتعليم المفتوح عبر الإنترنت (</a:t>
            </a:r>
            <a: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t>EDX</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a:t>
            </a:r>
            <a:r>
              <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وجامعة الفارابي الكازاخية الوطنية</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ومعهد </a:t>
            </a:r>
            <a:r>
              <a:rPr lang="ar-AE" sz="1200" dirty="0" err="1">
                <a:solidFill>
                  <a:srgbClr val="1E1656"/>
                </a:solidFill>
                <a:latin typeface="Tahoma" panose="020B0604030504040204" pitchFamily="34" charset="0"/>
                <a:ea typeface="Tahoma" panose="020B0604030504040204" pitchFamily="34" charset="0"/>
                <a:cs typeface="Tahoma" panose="020B0604030504040204" pitchFamily="34" charset="0"/>
              </a:rPr>
              <a:t>إيماجين</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وجامعة نزوى</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 العمانية، </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ومركز ال</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ح</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سين للسرطان</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وجامعة هارفارد</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والجامعة الإسلامية</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 في </a:t>
            </a:r>
            <a:r>
              <a:rPr lang="ar-QA" sz="1200" dirty="0" err="1">
                <a:solidFill>
                  <a:srgbClr val="1E1656"/>
                </a:solidFill>
                <a:latin typeface="Tahoma" panose="020B0604030504040204" pitchFamily="34" charset="0"/>
                <a:ea typeface="Tahoma" panose="020B0604030504040204" pitchFamily="34" charset="0"/>
                <a:cs typeface="Tahoma" panose="020B0604030504040204" pitchFamily="34" charset="0"/>
              </a:rPr>
              <a:t>كيرلا</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 بالهند،</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والجامعة الإسلامية للعلوم التطبيقية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في </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روتردام.</a:t>
            </a:r>
          </a:p>
          <a:p>
            <a:pPr algn="r" rtl="1"/>
            <a:endPar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على المستوى المحلي، تواصل جامعة حمد بن خليفة تعزيز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أوجه </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التعاون مع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الجهات المعنية </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الرئيس</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ة من أصحاب الشأن</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مثل وزارة التخطيط التنموي والإحصاء، </a:t>
            </a:r>
            <a:r>
              <a:rPr lang="ar-EG" sz="1200" dirty="0">
                <a:solidFill>
                  <a:srgbClr val="1E1656"/>
                </a:solidFill>
                <a:latin typeface="Tahoma" panose="020B0604030504040204" pitchFamily="34" charset="0"/>
                <a:ea typeface="Tahoma" panose="020B0604030504040204" pitchFamily="34" charset="0"/>
                <a:cs typeface="Tahoma" panose="020B0604030504040204" pitchFamily="34" charset="0"/>
              </a:rPr>
              <a:t>ومركز </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سدرة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للطب</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وشركة </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إكسون موبيل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قطر</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الجمعية القطرية للسكري، ومؤسسة حمد الطبية.</a:t>
            </a:r>
          </a:p>
          <a:p>
            <a:pPr algn="r" rtl="1"/>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وتسمح هذه الشراكات بتبادل المعرفة وتوفر فرص التعلم للطلاب وتوسع نطاق برامج البح</a:t>
            </a:r>
            <a:r>
              <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rPr>
              <a:t>و</a:t>
            </a:r>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ث والتطوير. </a:t>
            </a:r>
            <a:endParaRPr lang="ar-QA"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a:p>
            <a:pPr algn="r" rtl="1"/>
            <a:r>
              <a:rPr lang="ar-AE" sz="1200" dirty="0">
                <a:solidFill>
                  <a:srgbClr val="1E1656"/>
                </a:solidFill>
                <a:latin typeface="Tahoma" panose="020B0604030504040204" pitchFamily="34" charset="0"/>
                <a:ea typeface="Tahoma" panose="020B0604030504040204" pitchFamily="34" charset="0"/>
                <a:cs typeface="Tahoma" panose="020B0604030504040204" pitchFamily="34" charset="0"/>
              </a:rPr>
              <a:t> </a:t>
            </a:r>
            <a:endParaRPr lang="en-US" sz="1200" dirty="0">
              <a:solidFill>
                <a:srgbClr val="1E165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231477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15032</TotalTime>
  <Words>3845</Words>
  <Application>Microsoft Office PowerPoint</Application>
  <PresentationFormat>A4 Paper (210x297 mm)</PresentationFormat>
  <Paragraphs>259</Paragraphs>
  <Slides>24</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Calibri Light</vt:lpstr>
      <vt:lpstr>Tahoma</vt:lpstr>
      <vt:lpstr>Times New Roman</vt:lpstr>
      <vt:lpstr>Office Theme</vt:lpstr>
      <vt:lpstr>Photoshop.Image.13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البرامج الأكاديمية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Ghaydaa Y Fahim Ali</cp:lastModifiedBy>
  <cp:revision>568</cp:revision>
  <cp:lastPrinted>2017-11-19T08:05:51Z</cp:lastPrinted>
  <dcterms:created xsi:type="dcterms:W3CDTF">2017-10-04T07:35:35Z</dcterms:created>
  <dcterms:modified xsi:type="dcterms:W3CDTF">2019-09-18T18:02:57Z</dcterms:modified>
</cp:coreProperties>
</file>